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2"/>
  </p:notesMasterIdLst>
  <p:sldIdLst>
    <p:sldId id="329" r:id="rId2"/>
    <p:sldId id="424" r:id="rId3"/>
    <p:sldId id="425" r:id="rId4"/>
    <p:sldId id="426" r:id="rId5"/>
    <p:sldId id="427" r:id="rId6"/>
    <p:sldId id="428" r:id="rId7"/>
    <p:sldId id="429" r:id="rId8"/>
    <p:sldId id="331" r:id="rId9"/>
    <p:sldId id="332" r:id="rId10"/>
    <p:sldId id="340" r:id="rId11"/>
    <p:sldId id="341" r:id="rId12"/>
    <p:sldId id="336" r:id="rId13"/>
    <p:sldId id="337" r:id="rId14"/>
    <p:sldId id="338" r:id="rId15"/>
    <p:sldId id="339" r:id="rId16"/>
    <p:sldId id="342" r:id="rId17"/>
    <p:sldId id="343" r:id="rId18"/>
    <p:sldId id="440" r:id="rId19"/>
    <p:sldId id="344" r:id="rId20"/>
    <p:sldId id="345" r:id="rId21"/>
    <p:sldId id="347" r:id="rId22"/>
    <p:sldId id="348" r:id="rId23"/>
    <p:sldId id="413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441" r:id="rId46"/>
    <p:sldId id="370" r:id="rId47"/>
    <p:sldId id="371" r:id="rId48"/>
    <p:sldId id="372" r:id="rId49"/>
    <p:sldId id="373" r:id="rId50"/>
    <p:sldId id="412" r:id="rId51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4000" kern="1200">
        <a:solidFill>
          <a:srgbClr val="0000CC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33CC"/>
    <a:srgbClr val="FF0066"/>
    <a:srgbClr val="00FF00"/>
    <a:srgbClr val="00FF99"/>
    <a:srgbClr val="00CC00"/>
    <a:srgbClr val="FF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16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8004AE7-E67B-4FB9-88EF-4ECD8AA1B8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185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2400" smtClean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CC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l" eaLnBrk="1" hangingPunct="1">
                  <a:defRPr/>
                </a:pPr>
                <a:endParaRPr lang="zh-CN" altLang="zh-CN" sz="2400" smtClean="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718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718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23D3F-E321-4028-B979-A5B41F30AA38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7B9A6-7854-4AC3-8C98-A337960CE2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96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25651-DB0A-40F0-9E51-6212227E7A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A8639-C80B-425F-A47B-04D51BFF5A95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89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7C94C-65FF-49E4-8FFD-550DA5E14A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0415D-466F-4F60-A0A5-12B3C30F4069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373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D7B38-E659-472B-876E-913942B7F6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D4A6F-1FE5-467D-9E32-6E55B91F4704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80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36B15-2DC4-4B91-AC48-FB0E080CB1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4461E-8125-4E8D-90CB-7B09FAB597C1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72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3EC2A-0DBE-4D14-870E-82E848603A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82148-C9E2-45EC-B0BD-D66E5B361208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523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D9A9B-943E-4194-B110-F719C71EFA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FDA7A-A57D-4B28-A2ED-D05C3F84AD5F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33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90F65-BFAD-4CA3-9A8B-DD44FD747E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0C514-CD9A-45C2-ADA7-70639627511D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169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9DC20-F24F-43A1-9F03-0FFB9B0356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D7A10-246E-42D9-8B72-A2A64F3BAD8C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7804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F789B-D5AE-4C5C-8C01-509861C4EB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1D4EA-35CD-4CEA-B768-97EBF3AF7342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26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AA071-4DE4-4062-9ED6-09DF7419C4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202E9-2F3D-4EA0-BDFD-E4F7FBAF0A34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35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5FA38-F126-490A-AED7-DC617020CE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0438C9-10C2-40D3-A874-861753A9B7BE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1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剪贴画占位符 2"/>
          <p:cNvSpPr>
            <a:spLocks noGrp="1"/>
          </p:cNvSpPr>
          <p:nvPr>
            <p:ph type="clipArt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E1E43-1AA3-4BC5-A543-11C075922D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B9EED-FBBF-4E9D-80CF-8120BA872562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560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A332E1-0733-4E7B-B57F-B3A9C652CF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EFFC7-5065-42F7-8C13-04C4AAF1A8DE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000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00B92-2E7A-4E54-AA08-0CC0300A89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73E19-27C9-48A0-96D2-AC06AD383C4C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94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55786-7F8D-4BDF-9295-32CEBE2969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52548-98E5-491E-B3CE-62B1ED47996F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30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78AC-D7C8-4C36-98B4-29FA7CA5DE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14478-3BEB-4D0B-A234-A5DB92FE2CB7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91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83C9E-7947-461E-B82A-191E8DFE3A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13E1-7F5E-4C6F-858C-97FD292051FD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67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FEDAB-381F-4A13-9EE5-97BC252093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5C150-9DA7-49F8-B03B-9130F91A8D28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82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5E4F5-ADB6-4B13-AE25-65250CE974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A1D57-DC24-4FB1-9FE5-5A74B22B20B7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8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 Black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8E5DD12-768B-4ECC-B601-277D581D81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2400" smtClean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2400" smtClean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0000CC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l" eaLnBrk="1" hangingPunct="1">
                <a:defRPr/>
              </a:pPr>
              <a:endParaRPr lang="zh-CN" altLang="zh-CN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68FD27A1-2D73-4727-8265-B95A563B28C9}" type="datetime1">
              <a:rPr lang="zh-CN" altLang="en-US"/>
              <a:pPr>
                <a:defRPr/>
              </a:pPr>
              <a:t>2018/10/29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45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wmf"/><Relationship Id="rId11" Type="http://schemas.openxmlformats.org/officeDocument/2006/relationships/slide" Target="slide26.xml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slide" Target="slide29.xml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6" Type="http://schemas.openxmlformats.org/officeDocument/2006/relationships/slide" Target="slide2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slide" Target="slide33.xml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33.bin"/><Relationship Id="rId1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slide" Target="slide28.xml"/><Relationship Id="rId4" Type="http://schemas.openxmlformats.org/officeDocument/2006/relationships/image" Target="../media/image6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slide" Target="slide28.xml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4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7.wmf"/><Relationship Id="rId11" Type="http://schemas.openxmlformats.org/officeDocument/2006/relationships/slide" Target="slide28.xml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4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oleObject" Target="../embeddings/oleObject48.bin"/><Relationship Id="rId7" Type="http://schemas.openxmlformats.org/officeDocument/2006/relationships/slide" Target="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7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7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7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7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slide" Target="slide39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9.bin"/><Relationship Id="rId5" Type="http://schemas.openxmlformats.org/officeDocument/2006/relationships/slide" Target="slide44.xml"/><Relationship Id="rId4" Type="http://schemas.openxmlformats.org/officeDocument/2006/relationships/slide" Target="slide40.xml"/><Relationship Id="rId9" Type="http://schemas.openxmlformats.org/officeDocument/2006/relationships/image" Target="../media/image1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7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86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8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89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9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93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6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3205E0F-467A-4AD8-8878-AEF6FE11375F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3075" name="Rectangle 18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705458B-C317-444A-89EA-6BA756A41DA1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3076" name="Rectangle 16"/>
          <p:cNvSpPr txBox="1">
            <a:spLocks noGrp="1" noChangeArrowheads="1"/>
          </p:cNvSpPr>
          <p:nvPr/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24BF2EE-D741-45AB-BDDC-ABD3D5CB637B}" type="datetime1">
              <a:rPr lang="zh-CN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74900" y="2276475"/>
            <a:ext cx="6769100" cy="1470025"/>
          </a:xfrm>
        </p:spPr>
        <p:txBody>
          <a:bodyPr/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第五章 化学平衡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27538" y="4652963"/>
            <a:ext cx="3241675" cy="647700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rgbClr val="0000CC"/>
                </a:solidFill>
                <a:latin typeface="华文行楷" pitchFamily="2" charset="-122"/>
                <a:ea typeface="华文行楷" pitchFamily="2" charset="-122"/>
              </a:rPr>
              <a:t>参考学时：</a:t>
            </a:r>
            <a:r>
              <a:rPr lang="en-US" altLang="zh-CN" dirty="0" smtClean="0">
                <a:solidFill>
                  <a:srgbClr val="0000CC"/>
                </a:solidFill>
                <a:latin typeface="华文行楷" pitchFamily="2" charset="-122"/>
                <a:ea typeface="华文行楷" pitchFamily="2" charset="-122"/>
              </a:rPr>
              <a:t>3</a:t>
            </a:r>
            <a:endParaRPr lang="zh-CN" altLang="en-US" dirty="0" smtClean="0">
              <a:solidFill>
                <a:srgbClr val="0000CC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3079" name="Picture 4" descr="back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251325"/>
            <a:ext cx="2808287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679950" y="0"/>
            <a:ext cx="446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4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243059E-C5F2-4A8E-BBF2-DEB075E8F6F5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536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04BA6CA-91E6-49ED-A6F7-A7B73554EC2E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539750" y="627063"/>
            <a:ext cx="4968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4000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5.1.1  </a:t>
            </a:r>
            <a:r>
              <a:rPr kumimoji="1" lang="zh-CN" altLang="en-US" sz="40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化学平衡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39750" y="2276475"/>
            <a:ext cx="81359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itchFamily="18" charset="0"/>
              </a:rPr>
              <a:t>        </a:t>
            </a: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在化学反应中，只有少数反应在一定条件下差不多能够进行到底。由于它们逆反应的倾向极小，因此实际上可以认为这些反应是不可逆，称为</a:t>
            </a:r>
            <a:r>
              <a:rPr kumimoji="1" lang="zh-CN" altLang="en-US" sz="28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不可逆反应。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39750" y="1557338"/>
            <a:ext cx="48244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化学平衡的概念</a:t>
            </a:r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395288" y="4365625"/>
            <a:ext cx="820896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很多化学反应，在同一条件能同时向正、逆两个方向进行，这种反应称为</a:t>
            </a:r>
            <a:r>
              <a:rPr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可逆反应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。 </a:t>
            </a:r>
            <a:b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为了表示化学反应过程的可逆性，在化学方程中用两个指向相反的箭头     代替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008688" y="5856288"/>
            <a:ext cx="795337" cy="93662"/>
            <a:chOff x="3785" y="3689"/>
            <a:chExt cx="501" cy="59"/>
          </a:xfrm>
        </p:grpSpPr>
        <p:sp>
          <p:nvSpPr>
            <p:cNvPr id="15376" name="Line 14"/>
            <p:cNvSpPr>
              <a:spLocks noChangeShapeType="1"/>
            </p:cNvSpPr>
            <p:nvPr/>
          </p:nvSpPr>
          <p:spPr bwMode="auto">
            <a:xfrm>
              <a:off x="3787" y="3689"/>
              <a:ext cx="499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7" name="Line 16"/>
            <p:cNvSpPr>
              <a:spLocks noChangeShapeType="1"/>
            </p:cNvSpPr>
            <p:nvPr/>
          </p:nvSpPr>
          <p:spPr bwMode="auto">
            <a:xfrm>
              <a:off x="3785" y="3748"/>
              <a:ext cx="499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4067175" y="5805488"/>
            <a:ext cx="838200" cy="204787"/>
            <a:chOff x="2683" y="3612"/>
            <a:chExt cx="528" cy="129"/>
          </a:xfrm>
        </p:grpSpPr>
        <p:sp>
          <p:nvSpPr>
            <p:cNvPr id="15372" name="Line 17"/>
            <p:cNvSpPr>
              <a:spLocks noChangeShapeType="1"/>
            </p:cNvSpPr>
            <p:nvPr/>
          </p:nvSpPr>
          <p:spPr bwMode="auto">
            <a:xfrm>
              <a:off x="2699" y="3657"/>
              <a:ext cx="499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3" name="AutoShape 18"/>
            <p:cNvSpPr>
              <a:spLocks noChangeArrowheads="1"/>
            </p:cNvSpPr>
            <p:nvPr/>
          </p:nvSpPr>
          <p:spPr bwMode="auto">
            <a:xfrm>
              <a:off x="3107" y="3612"/>
              <a:ext cx="91" cy="45"/>
            </a:xfrm>
            <a:prstGeom prst="rtTriangle">
              <a:avLst/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33CC"/>
                </a:solidFill>
                <a:latin typeface="Verdana" pitchFamily="34" charset="0"/>
              </a:endParaRPr>
            </a:p>
          </p:txBody>
        </p:sp>
        <p:sp>
          <p:nvSpPr>
            <p:cNvPr id="15374" name="Line 19"/>
            <p:cNvSpPr>
              <a:spLocks noChangeShapeType="1"/>
            </p:cNvSpPr>
            <p:nvPr/>
          </p:nvSpPr>
          <p:spPr bwMode="auto">
            <a:xfrm>
              <a:off x="2699" y="3702"/>
              <a:ext cx="512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5" name="AutoShape 20"/>
            <p:cNvSpPr>
              <a:spLocks noChangeArrowheads="1"/>
            </p:cNvSpPr>
            <p:nvPr/>
          </p:nvSpPr>
          <p:spPr bwMode="auto">
            <a:xfrm rot="10560407">
              <a:off x="2683" y="3695"/>
              <a:ext cx="90" cy="46"/>
            </a:xfrm>
            <a:prstGeom prst="rtTriangle">
              <a:avLst/>
            </a:prstGeom>
            <a:solidFill>
              <a:srgbClr val="FF0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solidFill>
                  <a:srgbClr val="FF33CC"/>
                </a:solidFill>
                <a:latin typeface="Verdana" pitchFamily="34" charset="0"/>
              </a:endParaRPr>
            </a:p>
          </p:txBody>
        </p:sp>
      </p:grp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/>
      <p:bldP spid="79883" grpId="0"/>
      <p:bldP spid="79885" grpId="0"/>
      <p:bldP spid="798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5A72C39-A696-40C8-B935-8C63B48A23D8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638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5DB85C-B427-4827-8952-C18CBF9B0EB0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549275"/>
            <a:ext cx="3889375" cy="692150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4000" smtClean="0">
                <a:solidFill>
                  <a:srgbClr val="0000CC"/>
                </a:solidFill>
                <a:ea typeface="黑体" pitchFamily="2" charset="-122"/>
              </a:rPr>
              <a:t>化学平衡的特征</a:t>
            </a:r>
            <a:r>
              <a:rPr lang="zh-CN" altLang="en-US" sz="40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900113" y="1557338"/>
            <a:ext cx="7391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．中学化学中，我们知道化学平衡的最明显的特征是正反应速率等于逆反应速率，呈动态平衡。</a:t>
            </a:r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920750" y="4724400"/>
            <a:ext cx="746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．化学平衡是相对的，动态的，有条件的，因此是可以改变的。</a:t>
            </a:r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900113" y="3141663"/>
            <a:ext cx="770413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．从热力学观点看，到达平衡时，化学反应的</a:t>
            </a: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Gibbs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函数变为零，</a:t>
            </a:r>
            <a:r>
              <a:rPr kumimoji="1" lang="zh-CN" altLang="en-US" sz="2800" i="1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</a:t>
            </a:r>
            <a:r>
              <a:rPr kumimoji="1" lang="en-US" altLang="zh-CN" sz="2800" i="1" baseline="-25000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r</a:t>
            </a:r>
            <a:r>
              <a:rPr kumimoji="1" lang="en-US" altLang="zh-CN" sz="2800" i="1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G</a:t>
            </a:r>
            <a:r>
              <a:rPr kumimoji="1" lang="en-US" altLang="zh-CN" sz="2800" i="1" baseline="-25000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m,T</a:t>
            </a:r>
            <a:r>
              <a:rPr kumimoji="1" lang="en-US" altLang="zh-CN" sz="2800" i="1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=</a:t>
            </a:r>
            <a:r>
              <a:rPr kumimoji="1" lang="en-US" altLang="zh-CN" sz="2800">
                <a:solidFill>
                  <a:srgbClr val="FF0000"/>
                </a:solidFill>
                <a:latin typeface="Verdana" pitchFamily="34" charset="0"/>
                <a:sym typeface="Symbol" pitchFamily="18" charset="2"/>
              </a:rPr>
              <a:t>0</a:t>
            </a: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反应到了该条件下的极限。</a:t>
            </a:r>
            <a:endParaRPr lang="zh-CN" altLang="en-US" sz="280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81" grpId="0" autoUpdateAnimBg="0"/>
      <p:bldP spid="11283" grpId="0" autoUpdateAnimBg="0"/>
      <p:bldP spid="112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8513759-ECD2-4724-94D9-59CF72B26BBC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741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6D31755-2A98-4695-8E76-7910805F9574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387350"/>
            <a:ext cx="8421688" cy="954088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5.1.2  </a:t>
            </a:r>
            <a:r>
              <a:rPr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非标准态反应</a:t>
            </a:r>
            <a:r>
              <a:rPr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Gibbs</a:t>
            </a:r>
            <a:r>
              <a:rPr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函数变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827088" y="1557338"/>
            <a:ext cx="7239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热力学中，恒温恒压条件下计算非标准态反应</a:t>
            </a:r>
            <a:r>
              <a:rPr kumimoji="1"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Gibbs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函数变的化学反应等温式：</a:t>
            </a:r>
          </a:p>
        </p:txBody>
      </p:sp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900113" y="2565400"/>
          <a:ext cx="69119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公式" r:id="rId3" imgW="1637589" imgH="253890" progId="Equation.3">
                  <p:embed/>
                </p:oleObj>
              </mc:Choice>
              <mc:Fallback>
                <p:oleObj name="公式" r:id="rId3" imgW="1637589" imgH="2538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65400"/>
                        <a:ext cx="69119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900113" y="3429000"/>
          <a:ext cx="69119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公式" r:id="rId5" imgW="1981200" imgH="254000" progId="Equation.3">
                  <p:embed/>
                </p:oleObj>
              </mc:Choice>
              <mc:Fallback>
                <p:oleObj name="公式" r:id="rId5" imgW="1981200" imgH="254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429000"/>
                        <a:ext cx="69119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1042988" y="4292600"/>
            <a:ext cx="676910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kumimoji="1" lang="en-US" altLang="zh-CN" sz="2400" i="1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kumimoji="1" lang="el-GR" altLang="zh-CN" sz="2400" i="1" baseline="30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Θ</a:t>
            </a:r>
            <a:r>
              <a:rPr kumimoji="1" lang="en-US" altLang="zh-CN" sz="2400" i="1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为温度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下反应的标准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Gibbs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函数变；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R 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是摩尔气体常数（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8.314J·mol</a:t>
            </a:r>
            <a:r>
              <a:rPr kumimoji="1" lang="en-US" altLang="zh-CN" sz="2400" baseline="30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-1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·K</a:t>
            </a:r>
            <a:r>
              <a:rPr kumimoji="1" lang="en-US" altLang="zh-CN" sz="2400" baseline="30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-1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）；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 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是反应温度（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）；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J 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为反应商； 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endParaRPr kumimoji="1"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8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/>
      <p:bldP spid="76804" grpId="0" autoUpdateAnimBg="0"/>
      <p:bldP spid="768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48B2F0E-D930-4487-AD2C-685AC98D5303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1843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59F0856-3C95-43C3-AE75-F3DB76EFA976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404813"/>
            <a:ext cx="5473700" cy="1008062"/>
          </a:xfrm>
        </p:spPr>
        <p:txBody>
          <a:bodyPr anchorCtr="1"/>
          <a:lstStyle/>
          <a:p>
            <a:pPr eaLnBrk="1" hangingPunct="1"/>
            <a:r>
              <a:rPr lang="en-US" altLang="zh-CN" sz="3600" b="1" i="1" smtClean="0">
                <a:solidFill>
                  <a:srgbClr val="FF33CC"/>
                </a:solidFill>
                <a:latin typeface="Bookman Old Style" pitchFamily="18" charset="0"/>
                <a:ea typeface="黑体" pitchFamily="2" charset="-122"/>
              </a:rPr>
              <a:t>J </a:t>
            </a:r>
            <a:r>
              <a:rPr lang="zh-CN" altLang="en-US" sz="36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为反应商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1196975"/>
            <a:ext cx="7993063" cy="53006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对于反应：</a:t>
            </a:r>
          </a:p>
          <a:p>
            <a:pPr eaLnBrk="1" hangingPunct="1">
              <a:lnSpc>
                <a:spcPct val="90000"/>
              </a:lnSpc>
            </a:pPr>
            <a:endParaRPr lang="zh-CN" altLang="en-US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zh-CN" altLang="en-US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3600" smtClean="0">
                <a:solidFill>
                  <a:srgbClr val="0000CC"/>
                </a:solidFill>
                <a:latin typeface="Bookman Old Style" pitchFamily="18" charset="0"/>
              </a:rPr>
              <a:t>   </a:t>
            </a:r>
            <a:r>
              <a:rPr lang="en-US" altLang="zh-CN" sz="3600" smtClean="0">
                <a:solidFill>
                  <a:srgbClr val="0000CC"/>
                </a:solidFill>
                <a:latin typeface="Bookman Old Style" pitchFamily="18" charset="0"/>
              </a:rPr>
              <a:t>J   =</a:t>
            </a:r>
          </a:p>
          <a:p>
            <a:pPr eaLnBrk="1" hangingPunct="1">
              <a:lnSpc>
                <a:spcPct val="90000"/>
              </a:lnSpc>
            </a:pPr>
            <a:endParaRPr lang="en-US" altLang="zh-CN" sz="3600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对于气体反应，</a:t>
            </a:r>
            <a:r>
              <a:rPr lang="en-US" altLang="zh-CN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J </a:t>
            </a: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为相对压力商；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对于溶液中的反应，在反应物和生成物的浓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度都不大时，</a:t>
            </a:r>
            <a:r>
              <a:rPr lang="en-US" altLang="zh-CN" sz="2400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J </a:t>
            </a: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为相对浓度商（物质的量浓度）；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写该等温式时，固体和纯液体不计入式中。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</a:t>
            </a:r>
          </a:p>
        </p:txBody>
      </p:sp>
      <p:graphicFrame>
        <p:nvGraphicFramePr>
          <p:cNvPr id="10752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00113" y="2276475"/>
          <a:ext cx="67691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r:id="rId3" imgW="2070100" imgH="203200" progId="Equation.3">
                  <p:embed/>
                </p:oleObj>
              </mc:Choice>
              <mc:Fallback>
                <p:oleObj r:id="rId3" imgW="20701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76475"/>
                        <a:ext cx="67691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167" name="Group 8"/>
          <p:cNvGrpSpPr>
            <a:grpSpLocks/>
          </p:cNvGrpSpPr>
          <p:nvPr/>
        </p:nvGrpSpPr>
        <p:grpSpPr bwMode="auto">
          <a:xfrm>
            <a:off x="2124075" y="2997200"/>
            <a:ext cx="4103688" cy="1371600"/>
            <a:chOff x="1338" y="1888"/>
            <a:chExt cx="2268" cy="864"/>
          </a:xfrm>
        </p:grpSpPr>
        <p:sp>
          <p:nvSpPr>
            <p:cNvPr id="18441" name="Text Box 6"/>
            <p:cNvSpPr txBox="1">
              <a:spLocks noChangeArrowheads="1"/>
            </p:cNvSpPr>
            <p:nvPr/>
          </p:nvSpPr>
          <p:spPr bwMode="auto">
            <a:xfrm>
              <a:off x="1338" y="2387"/>
              <a:ext cx="22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</a:rPr>
                <a:t>[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c(B)/c</a:t>
              </a:r>
              <a:r>
                <a:rPr kumimoji="1" lang="ru-RU" altLang="zh-CN" b="1" baseline="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  <a:cs typeface="Times New Roman" pitchFamily="18" charset="0"/>
                </a:rPr>
                <a:t>Ө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cs typeface="Times New Roman" pitchFamily="18" charset="0"/>
                </a:rPr>
                <a:t>]</a:t>
              </a:r>
              <a:r>
                <a:rPr kumimoji="1" lang="en-US" altLang="zh-CN" b="1" baseline="30000">
                  <a:solidFill>
                    <a:srgbClr val="0000CC"/>
                  </a:solidFill>
                  <a:latin typeface="Bookman Old Style" pitchFamily="18" charset="0"/>
                  <a:cs typeface="Times New Roman" pitchFamily="18" charset="0"/>
                </a:rPr>
                <a:t>a 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cs typeface="Times New Roman" pitchFamily="18" charset="0"/>
                </a:rPr>
                <a:t>[</a:t>
              </a:r>
              <a:r>
                <a:rPr kumimoji="1" lang="en-US" altLang="zh-CN" b="1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p</a:t>
              </a:r>
              <a:r>
                <a:rPr kumimoji="1" lang="en-US" altLang="zh-CN" b="1" baseline="-25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A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/</a:t>
              </a:r>
              <a:r>
                <a:rPr kumimoji="1" lang="en-US" altLang="zh-CN" b="1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p</a:t>
              </a:r>
              <a:r>
                <a:rPr kumimoji="1" lang="ru-RU" altLang="zh-CN" b="1" baseline="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Ө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cs typeface="Times New Roman" pitchFamily="18" charset="0"/>
                </a:rPr>
                <a:t>]</a:t>
              </a:r>
              <a:r>
                <a:rPr kumimoji="1" lang="en-US" altLang="zh-CN" b="1" baseline="30000">
                  <a:solidFill>
                    <a:srgbClr val="0000CC"/>
                  </a:solidFill>
                  <a:latin typeface="Bookman Old Style" pitchFamily="18" charset="0"/>
                  <a:cs typeface="Times New Roman" pitchFamily="18" charset="0"/>
                </a:rPr>
                <a:t>b</a:t>
              </a:r>
              <a:endParaRPr kumimoji="1" lang="ru-RU" altLang="zh-CN" b="1" baseline="3000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endParaRPr>
            </a:p>
          </p:txBody>
        </p:sp>
        <p:sp>
          <p:nvSpPr>
            <p:cNvPr id="18442" name="Text Box 7"/>
            <p:cNvSpPr txBox="1">
              <a:spLocks noChangeArrowheads="1"/>
            </p:cNvSpPr>
            <p:nvPr/>
          </p:nvSpPr>
          <p:spPr bwMode="auto">
            <a:xfrm>
              <a:off x="1973" y="1888"/>
              <a:ext cx="108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</a:rPr>
                <a:t>(</a:t>
              </a:r>
              <a:r>
                <a:rPr kumimoji="1" lang="en-US" altLang="zh-CN" b="1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p</a:t>
              </a:r>
              <a:r>
                <a:rPr kumimoji="1" lang="en-US" altLang="zh-CN" b="1" baseline="-25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D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/</a:t>
              </a:r>
              <a:r>
                <a:rPr kumimoji="1" lang="en-US" altLang="zh-CN" b="1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p</a:t>
              </a:r>
              <a:r>
                <a:rPr kumimoji="1" lang="ru-RU" altLang="zh-CN" b="1" baseline="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Ө</a:t>
              </a:r>
              <a:r>
                <a:rPr kumimoji="1" lang="en-US" altLang="zh-CN" b="1">
                  <a:solidFill>
                    <a:srgbClr val="0000CC"/>
                  </a:solidFill>
                  <a:latin typeface="Bookman Old Style" pitchFamily="18" charset="0"/>
                </a:rPr>
                <a:t>)</a:t>
              </a:r>
              <a:r>
                <a:rPr kumimoji="1" lang="en-US" altLang="zh-CN" b="1" baseline="30000">
                  <a:solidFill>
                    <a:srgbClr val="0000CC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" name="Line 8"/>
            <p:cNvSpPr>
              <a:spLocks noChangeShapeType="1"/>
            </p:cNvSpPr>
            <p:nvPr/>
          </p:nvSpPr>
          <p:spPr bwMode="auto">
            <a:xfrm>
              <a:off x="1429" y="2296"/>
              <a:ext cx="19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pPr algn="l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None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2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/>
      <p:bldP spid="1075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8302D9A-298C-4F01-9536-F440958AF9B7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945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83FF34D-171D-40C4-B16A-E92EB7908A5D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1125538"/>
            <a:ext cx="8280400" cy="798512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2800" b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则：非标准态化学反应</a:t>
            </a:r>
            <a:r>
              <a:rPr lang="en-US" altLang="zh-CN" sz="2800" b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Gibbs</a:t>
            </a:r>
            <a:r>
              <a:rPr lang="zh-CN" altLang="en-US" sz="2800" b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函数变的等温式：</a:t>
            </a:r>
            <a:endParaRPr lang="en-US" altLang="zh-CN" sz="280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ookman Old Style" pitchFamily="18" charset="0"/>
            </a:endParaRPr>
          </a:p>
        </p:txBody>
      </p:sp>
      <p:graphicFrame>
        <p:nvGraphicFramePr>
          <p:cNvPr id="104460" name="Object 1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27088" y="2852738"/>
          <a:ext cx="72009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r:id="rId3" imgW="2781300" imgH="457200" progId="Equation.3">
                  <p:embed/>
                </p:oleObj>
              </mc:Choice>
              <mc:Fallback>
                <p:oleObj r:id="rId3" imgW="27813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52738"/>
                        <a:ext cx="72009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589C616-55DA-423F-BB43-245357A42E0F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048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4B4954-0FE6-407F-8E57-AD1330B19C22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971550" y="1989138"/>
          <a:ext cx="70580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name="Equation" r:id="rId3" imgW="2489200" imgH="508000" progId="Equation.3">
                  <p:embed/>
                </p:oleObj>
              </mc:Choice>
              <mc:Fallback>
                <p:oleObj name="Equation" r:id="rId3" imgW="24892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989138"/>
                        <a:ext cx="705802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95288" y="3365500"/>
            <a:ext cx="7775575" cy="1287463"/>
            <a:chOff x="720" y="2112"/>
            <a:chExt cx="4282" cy="766"/>
          </a:xfrm>
        </p:grpSpPr>
        <p:sp>
          <p:nvSpPr>
            <p:cNvPr id="20492" name="Text Box 10"/>
            <p:cNvSpPr txBox="1">
              <a:spLocks noChangeArrowheads="1"/>
            </p:cNvSpPr>
            <p:nvPr/>
          </p:nvSpPr>
          <p:spPr bwMode="auto">
            <a:xfrm>
              <a:off x="720" y="2112"/>
              <a:ext cx="3552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solidFill>
                    <a:srgbClr val="0000CC"/>
                  </a:solidFill>
                  <a:latin typeface="Times New Roman" pitchFamily="18" charset="0"/>
                  <a:ea typeface="黑体" pitchFamily="2" charset="-122"/>
                </a:rPr>
                <a:t>又如，硫化氢与氯化铜溶液反应：</a:t>
              </a:r>
            </a:p>
          </p:txBody>
        </p:sp>
        <p:graphicFrame>
          <p:nvGraphicFramePr>
            <p:cNvPr id="20493" name="Object 11"/>
            <p:cNvGraphicFramePr>
              <a:graphicFrameLocks noChangeAspect="1"/>
            </p:cNvGraphicFramePr>
            <p:nvPr/>
          </p:nvGraphicFramePr>
          <p:xfrm>
            <a:off x="864" y="2544"/>
            <a:ext cx="413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6" name="Equation" r:id="rId5" imgW="2641600" imgH="215900" progId="Equation.3">
                    <p:embed/>
                  </p:oleObj>
                </mc:Choice>
                <mc:Fallback>
                  <p:oleObj name="Equation" r:id="rId5" imgW="2641600" imgH="2159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413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611188" y="4868863"/>
          <a:ext cx="776128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name="Equation" r:id="rId7" imgW="3276600" imgH="482600" progId="Equation.3">
                  <p:embed/>
                </p:oleObj>
              </mc:Choice>
              <mc:Fallback>
                <p:oleObj name="Equation" r:id="rId7" imgW="3276600" imgH="482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868863"/>
                        <a:ext cx="776128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9" name="Text Box 15"/>
          <p:cNvSpPr txBox="1">
            <a:spLocks noChangeArrowheads="1"/>
          </p:cNvSpPr>
          <p:nvPr/>
        </p:nvSpPr>
        <p:spPr bwMode="auto">
          <a:xfrm>
            <a:off x="395288" y="549275"/>
            <a:ext cx="43926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如氧化铁的还原反应：</a:t>
            </a:r>
            <a:endParaRPr kumimoji="1" lang="zh-CN" altLang="en-US" sz="2400">
              <a:solidFill>
                <a:srgbClr val="0000CC"/>
              </a:solidFill>
              <a:latin typeface="Times New Roman" pitchFamily="18" charset="0"/>
              <a:ea typeface="黑体" pitchFamily="2" charset="-122"/>
            </a:endParaRPr>
          </a:p>
        </p:txBody>
      </p:sp>
      <p:grpSp>
        <p:nvGrpSpPr>
          <p:cNvPr id="350226" name="Group 18"/>
          <p:cNvGrpSpPr>
            <a:grpSpLocks/>
          </p:cNvGrpSpPr>
          <p:nvPr/>
        </p:nvGrpSpPr>
        <p:grpSpPr bwMode="auto">
          <a:xfrm>
            <a:off x="1187450" y="1268413"/>
            <a:ext cx="5976938" cy="457200"/>
            <a:chOff x="748" y="799"/>
            <a:chExt cx="3765" cy="288"/>
          </a:xfrm>
        </p:grpSpPr>
        <p:sp>
          <p:nvSpPr>
            <p:cNvPr id="20490" name="Text Box 16"/>
            <p:cNvSpPr txBox="1">
              <a:spLocks noChangeArrowheads="1"/>
            </p:cNvSpPr>
            <p:nvPr/>
          </p:nvSpPr>
          <p:spPr bwMode="auto">
            <a:xfrm>
              <a:off x="748" y="799"/>
              <a:ext cx="37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 b="1">
                  <a:solidFill>
                    <a:srgbClr val="0000CC"/>
                  </a:solidFill>
                  <a:latin typeface="Bookman Old Style" pitchFamily="18" charset="0"/>
                </a:rPr>
                <a:t>Fe</a:t>
              </a:r>
              <a:r>
                <a:rPr kumimoji="1" lang="en-US" altLang="zh-CN" sz="2400" b="1" baseline="-2500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kumimoji="1" lang="en-US" altLang="zh-CN" sz="2400" b="1">
                  <a:solidFill>
                    <a:srgbClr val="0000CC"/>
                  </a:solidFill>
                  <a:latin typeface="Bookman Old Style" pitchFamily="18" charset="0"/>
                </a:rPr>
                <a:t>O</a:t>
              </a:r>
              <a:r>
                <a:rPr kumimoji="1" lang="en-US" altLang="zh-CN" sz="2400" b="1" baseline="-25000">
                  <a:solidFill>
                    <a:srgbClr val="0000CC"/>
                  </a:solidFill>
                  <a:latin typeface="Bookman Old Style" pitchFamily="18" charset="0"/>
                </a:rPr>
                <a:t>3</a:t>
              </a:r>
              <a:r>
                <a:rPr kumimoji="1" lang="en-US" altLang="zh-CN" sz="2400" b="1">
                  <a:solidFill>
                    <a:srgbClr val="0000CC"/>
                  </a:solidFill>
                  <a:latin typeface="Bookman Old Style" pitchFamily="18" charset="0"/>
                </a:rPr>
                <a:t>(s) + 3H</a:t>
              </a:r>
              <a:r>
                <a:rPr kumimoji="1" lang="en-US" altLang="zh-CN" sz="2400" b="1" baseline="-2500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kumimoji="1" lang="en-US" altLang="zh-CN" sz="2400" b="1">
                  <a:solidFill>
                    <a:srgbClr val="0000CC"/>
                  </a:solidFill>
                  <a:latin typeface="Bookman Old Style" pitchFamily="18" charset="0"/>
                </a:rPr>
                <a:t>(g)       2Fe(s) + 3H</a:t>
              </a:r>
              <a:r>
                <a:rPr kumimoji="1" lang="en-US" altLang="zh-CN" sz="2400" b="1" baseline="-2500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kumimoji="1" lang="en-US" altLang="zh-CN" sz="2400" b="1">
                  <a:solidFill>
                    <a:srgbClr val="0000CC"/>
                  </a:solidFill>
                  <a:latin typeface="Bookman Old Style" pitchFamily="18" charset="0"/>
                </a:rPr>
                <a:t>O(g)     </a:t>
              </a:r>
            </a:p>
          </p:txBody>
        </p:sp>
        <p:sp>
          <p:nvSpPr>
            <p:cNvPr id="20491" name="Line 17"/>
            <p:cNvSpPr>
              <a:spLocks noChangeShapeType="1"/>
            </p:cNvSpPr>
            <p:nvPr/>
          </p:nvSpPr>
          <p:spPr bwMode="auto">
            <a:xfrm>
              <a:off x="2517" y="935"/>
              <a:ext cx="336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5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7C089F6-01AC-4D95-97E3-A28EECF9EC2E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150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80A5EF4-2564-44EE-A060-9B9D700D70E3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476250"/>
            <a:ext cx="3887787" cy="720725"/>
          </a:xfrm>
        </p:spPr>
        <p:txBody>
          <a:bodyPr anchorCtr="1"/>
          <a:lstStyle/>
          <a:p>
            <a:pPr eaLnBrk="1" hangingPunct="1"/>
            <a:r>
              <a:rPr lang="zh-CN" altLang="en-US" sz="4000" smtClean="0">
                <a:solidFill>
                  <a:srgbClr val="0000CC"/>
                </a:solidFill>
                <a:ea typeface="黑体" pitchFamily="2" charset="-122"/>
              </a:rPr>
              <a:t>标准平衡常数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288" y="1314450"/>
            <a:ext cx="8569325" cy="5543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当反应达到平衡时，</a:t>
            </a:r>
            <a:endParaRPr lang="zh-CN" altLang="en-US" sz="1200" dirty="0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      </a:t>
            </a:r>
            <a:r>
              <a:rPr lang="zh-CN" altLang="en-US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=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aseline="30000" dirty="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+ 2.303RTlg</a:t>
            </a:r>
            <a:r>
              <a:rPr lang="en-US" altLang="zh-CN" sz="2800" i="1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J</a:t>
            </a:r>
            <a:r>
              <a:rPr lang="en-US" altLang="zh-CN" sz="2800" i="1" baseline="-250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e</a:t>
            </a:r>
            <a:r>
              <a:rPr lang="en-US" altLang="zh-CN" sz="2800" i="1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= 0</a:t>
            </a:r>
          </a:p>
          <a:p>
            <a:pPr eaLnBrk="1" hangingPunct="1"/>
            <a:endParaRPr lang="en-US" altLang="zh-CN" sz="1200" b="1" dirty="0" smtClean="0">
              <a:solidFill>
                <a:srgbClr val="FF0000"/>
              </a:solidFill>
              <a:latin typeface="Bookman Old Style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i="1" dirty="0" smtClean="0">
                <a:solidFill>
                  <a:srgbClr val="FF66CC"/>
                </a:solidFill>
                <a:latin typeface="Bookman Old Style" pitchFamily="18" charset="0"/>
              </a:rPr>
              <a:t>  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Bookman Old Style" pitchFamily="18" charset="0"/>
              </a:rPr>
              <a:t>J</a:t>
            </a:r>
            <a:r>
              <a:rPr lang="en-US" altLang="zh-CN" sz="2800" b="1" i="1" baseline="-25000" dirty="0" smtClean="0">
                <a:solidFill>
                  <a:srgbClr val="FF0000"/>
                </a:solidFill>
                <a:latin typeface="Bookman Old Style" pitchFamily="18" charset="0"/>
              </a:rPr>
              <a:t>e</a:t>
            </a:r>
            <a:r>
              <a:rPr lang="zh-CN" altLang="en-US" sz="2800" b="1" dirty="0" smtClean="0">
                <a:solidFill>
                  <a:srgbClr val="0000CC"/>
                </a:solidFill>
                <a:latin typeface="Bookman Old Style" pitchFamily="18" charset="0"/>
              </a:rPr>
              <a:t>为</a:t>
            </a:r>
            <a:r>
              <a:rPr lang="zh-CN" altLang="en-US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达到平衡时的反应商</a:t>
            </a:r>
            <a:r>
              <a:rPr lang="en-US" altLang="zh-CN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,</a:t>
            </a:r>
            <a:r>
              <a:rPr lang="zh-CN" altLang="en-US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特别标记为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lang="ru-RU" altLang="zh-CN" sz="2800" b="1" baseline="30000" dirty="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zh-CN" altLang="ru-RU" sz="2800" b="1" dirty="0" smtClean="0">
                <a:solidFill>
                  <a:schemeClr val="tx2"/>
                </a:solidFill>
                <a:latin typeface="Bookman Old Style" pitchFamily="18" charset="0"/>
                <a:cs typeface="Times New Roman" pitchFamily="18" charset="0"/>
              </a:rPr>
              <a:t>，</a:t>
            </a:r>
            <a:endParaRPr lang="zh-CN" altLang="en-US" sz="2800" b="1" dirty="0" smtClean="0">
              <a:solidFill>
                <a:schemeClr val="tx2"/>
              </a:solidFill>
              <a:latin typeface="Bookman Old Style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 smtClean="0"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   </a:t>
            </a:r>
            <a:r>
              <a:rPr lang="zh-CN" altLang="ru-RU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称为</a:t>
            </a:r>
            <a:r>
              <a:rPr lang="zh-CN" altLang="ru-RU" sz="2800" dirty="0" smtClean="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标准平衡常数</a:t>
            </a:r>
            <a:r>
              <a:rPr lang="zh-CN" altLang="ru-RU" sz="2800" dirty="0" smtClean="0"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。</a:t>
            </a:r>
            <a:endParaRPr lang="zh-CN" altLang="en-US" sz="2800" dirty="0" smtClean="0">
              <a:latin typeface="Bookman Old Style" pitchFamily="18" charset="0"/>
              <a:ea typeface="黑体" pitchFamily="2" charset="-122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上式变为：</a:t>
            </a:r>
            <a:endParaRPr lang="zh-CN" altLang="en-US" sz="2800" b="1" dirty="0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       </a:t>
            </a:r>
            <a:r>
              <a:rPr lang="zh-CN" altLang="en-US" sz="28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sz="2800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=</a:t>
            </a:r>
            <a:r>
              <a:rPr lang="en-US" altLang="zh-CN" sz="2800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aseline="30000" dirty="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aseline="-250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altLang="zh-CN" sz="28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+ 2.303RTlg </a:t>
            </a:r>
            <a:r>
              <a:rPr lang="en-US" altLang="zh-CN" sz="2800" i="1" dirty="0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dirty="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= 0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ru-RU" sz="28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则有：</a:t>
            </a:r>
            <a:endParaRPr lang="zh-CN" altLang="en-US" sz="2800" b="1" dirty="0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       </a:t>
            </a:r>
            <a:r>
              <a:rPr lang="zh-CN" altLang="en-US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aseline="30000" dirty="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aseline="-250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- 2.303RT </a:t>
            </a:r>
            <a:r>
              <a:rPr lang="en-US" altLang="zh-CN" sz="2800" dirty="0" err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lg</a:t>
            </a:r>
            <a:r>
              <a:rPr lang="en-US" altLang="zh-CN" sz="2800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dirty="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3600" b="1" dirty="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dirty="0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zh-CN" altLang="en-US" sz="24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上式将热力学数据与平衡常数联系在一起，同时表明在确定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的温度</a:t>
            </a:r>
            <a:r>
              <a:rPr lang="en-US" altLang="zh-CN" sz="2400" b="1" dirty="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zh-CN" altLang="en-US" sz="2400" b="1" dirty="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下</a:t>
            </a:r>
            <a:r>
              <a:rPr lang="zh-CN" altLang="en-US" sz="2400" b="1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400" b="1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400" b="1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400" b="1" baseline="30000" dirty="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400" b="1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400" b="1" baseline="-25000" dirty="0" smtClean="0">
                <a:solidFill>
                  <a:srgbClr val="FF33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zh-CN" altLang="en-US" sz="24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和</a:t>
            </a:r>
            <a:r>
              <a:rPr lang="en-US" altLang="zh-CN" sz="2400" b="1" i="1" dirty="0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400" b="1" baseline="30000" dirty="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zh-CN" altLang="ru-RU" sz="2400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都是反应的固有属性，都是常数。</a:t>
            </a:r>
            <a:endParaRPr lang="ru-RU" altLang="zh-CN" sz="2400" b="1" dirty="0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196975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9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/>
      <p:bldP spid="11059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C777054-F74E-4A3B-9339-0C89C6E0276B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253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4CB9F7-950B-4658-BA73-BCB536E097C5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908050"/>
            <a:ext cx="8569325" cy="503238"/>
          </a:xfrm>
          <a:solidFill>
            <a:schemeClr val="bg1"/>
          </a:solidFill>
        </p:spPr>
        <p:txBody>
          <a:bodyPr anchorCtr="1"/>
          <a:lstStyle/>
          <a:p>
            <a:pPr eaLnBrk="1" hangingPunct="1"/>
            <a:r>
              <a:rPr lang="en-US" altLang="zh-CN" sz="3200" b="1" smtClean="0">
                <a:solidFill>
                  <a:srgbClr val="0000CC"/>
                </a:solidFill>
              </a:rPr>
              <a:t>  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非标准态化学反应</a:t>
            </a:r>
            <a:r>
              <a:rPr lang="en-US" altLang="zh-CN" sz="2800" b="1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Gibbs</a:t>
            </a:r>
            <a:r>
              <a:rPr lang="zh-CN" altLang="en-US" sz="2800" b="1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函数变的等温式可写成下式：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916113"/>
            <a:ext cx="8426450" cy="40322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i="1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i="1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i="1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i="1" baseline="-25000" dirty="0" err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baseline="-25000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altLang="zh-CN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= - 2.303RTlg</a:t>
            </a:r>
            <a:r>
              <a:rPr lang="en-US" altLang="zh-CN" dirty="0" smtClean="0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lang="ru-RU" altLang="zh-CN" baseline="30000" dirty="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dirty="0" smtClean="0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+ 2.303RTlg</a:t>
            </a:r>
            <a:r>
              <a:rPr lang="en-US" altLang="zh-CN" i="1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J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i="1" dirty="0" smtClean="0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         </a:t>
            </a:r>
            <a:r>
              <a:rPr lang="en-US" altLang="zh-CN" i="1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=  </a:t>
            </a:r>
            <a:r>
              <a:rPr lang="en-US" altLang="zh-CN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2.303RTlg [</a:t>
            </a:r>
            <a:r>
              <a:rPr lang="en-US" altLang="zh-CN" i="1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J/</a:t>
            </a:r>
            <a:r>
              <a:rPr lang="en-US" altLang="zh-CN" i="1" dirty="0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baseline="30000" dirty="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dirty="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]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可见：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b="1" i="1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b="1" baseline="-25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cs typeface="Times New Roman" pitchFamily="18" charset="0"/>
                <a:sym typeface="Symbol" pitchFamily="18" charset="2"/>
              </a:rPr>
              <a:t>＜</a:t>
            </a:r>
            <a:r>
              <a:rPr lang="en-US" altLang="zh-CN" b="1" baseline="-25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0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即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J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＜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lang="ru-RU" altLang="zh-CN" b="1" baseline="30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Ө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正反应可自发进行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b="1" i="1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b="1" baseline="-25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＞ 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0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即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J</a:t>
            </a:r>
            <a:r>
              <a:rPr lang="zh-CN" altLang="en-US" b="1" i="1" dirty="0" smtClean="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＞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lang="ru-RU" altLang="zh-CN" baseline="30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Ө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逆反应可自发进行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b="1" i="1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b="1" i="1" baseline="-25000" dirty="0" err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b="1" baseline="-25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= 0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即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J 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= </a:t>
            </a:r>
            <a:r>
              <a:rPr lang="en-US" altLang="zh-CN" b="1" i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lang="ru-RU" altLang="zh-CN" baseline="30000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Ө</a:t>
            </a:r>
            <a:r>
              <a:rPr lang="en-US" altLang="zh-CN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 </a:t>
            </a:r>
            <a:r>
              <a:rPr lang="zh-CN" altLang="en-US" b="1" dirty="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反应达到平衡</a:t>
            </a:r>
            <a:endParaRPr lang="en-US" altLang="zh-CN" b="1" dirty="0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8B83C9E-7947-461E-B82A-191E8DFE3AA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A2913E1-7F5E-4C6F-858C-97FD292051FD}" type="datetime1">
              <a:rPr lang="zh-CN" altLang="en-US" smtClean="0"/>
              <a:pPr>
                <a:defRPr/>
              </a:pPr>
              <a:t>2018/10/29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289287"/>
              </p:ext>
            </p:extLst>
          </p:nvPr>
        </p:nvGraphicFramePr>
        <p:xfrm>
          <a:off x="30518" y="2348879"/>
          <a:ext cx="4541482" cy="333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1" name="Graph" r:id="rId3" imgW="3068726" imgH="2087270" progId="Origin50.Graph">
                  <p:embed/>
                </p:oleObj>
              </mc:Choice>
              <mc:Fallback>
                <p:oleObj name="Graph" r:id="rId3" imgW="3068726" imgH="2087270" progId="Origin50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8" y="2348879"/>
                        <a:ext cx="4541482" cy="3332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07983"/>
              </p:ext>
            </p:extLst>
          </p:nvPr>
        </p:nvGraphicFramePr>
        <p:xfrm>
          <a:off x="4446925" y="2407268"/>
          <a:ext cx="4579638" cy="3016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2" name="Graph" r:id="rId5" imgW="19774039" imgH="13045288" progId="Origin50.Graph">
                  <p:embed/>
                </p:oleObj>
              </mc:Choice>
              <mc:Fallback>
                <p:oleObj name="Graph" r:id="rId5" imgW="19774039" imgH="13045288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925" y="2407268"/>
                        <a:ext cx="4579638" cy="30169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25" y="840035"/>
            <a:ext cx="7876715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1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6CAA0A0-6E5C-4353-99E8-8CE9C30338DD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2355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68428F0-1997-4F38-BD3B-6038FEA18BF4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908050"/>
            <a:ext cx="8280400" cy="580548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b="1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="1" i="1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＞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0  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则 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＜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="1" i="1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＜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0  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则 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＞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="1" i="1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="1" i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ea typeface="Dotum" pitchFamily="34" charset="-127"/>
                <a:sym typeface="Symbol" pitchFamily="18" charset="2"/>
              </a:rPr>
              <a:t>=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0   </a:t>
            </a:r>
            <a:r>
              <a:rPr lang="zh-CN" altLang="en-US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则  </a:t>
            </a:r>
            <a:r>
              <a:rPr lang="en-US" altLang="zh-CN" sz="2800" b="1" i="1" smtClean="0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smtClean="0">
                <a:solidFill>
                  <a:srgbClr val="FF0066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ea typeface="Dotum" pitchFamily="34" charset="-127"/>
                <a:sym typeface="Symbol" pitchFamily="18" charset="2"/>
              </a:rPr>
              <a:t>=</a:t>
            </a:r>
            <a:r>
              <a:rPr lang="en-US" altLang="zh-CN" sz="2800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1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b="1" smtClean="0">
              <a:solidFill>
                <a:srgbClr val="FF0066"/>
              </a:solidFill>
              <a:latin typeface="Bookman Old Style" pitchFamily="18" charset="0"/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可见</a:t>
            </a:r>
            <a:r>
              <a:rPr lang="zh-CN" altLang="en-US" sz="2800" b="1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="1" i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b="1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sz="2800" b="1" i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与</a:t>
            </a:r>
            <a:r>
              <a:rPr lang="zh-CN" altLang="en-US" sz="2800" b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sz="2800" b="1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="1" i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b="1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ru-RU" altLang="zh-CN" sz="2800" b="1" i="1" baseline="30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Ө</a:t>
            </a:r>
            <a:r>
              <a:rPr lang="en-US" altLang="zh-CN" sz="2800" b="1" i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 </a:t>
            </a: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的意义完全不同</a:t>
            </a: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1000" b="1" smtClean="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    </a:t>
            </a: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标准平衡常数</a:t>
            </a:r>
            <a:r>
              <a:rPr lang="en-US" altLang="zh-CN" sz="2800" b="1" i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lang="ru-RU" altLang="zh-CN" sz="2800" baseline="30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Ө</a:t>
            </a:r>
            <a:r>
              <a:rPr lang="zh-CN" altLang="ru-RU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是特殊的反应商</a:t>
            </a:r>
            <a:r>
              <a:rPr lang="ru-RU" altLang="zh-CN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J</a:t>
            </a:r>
            <a:r>
              <a:rPr lang="zh-CN" altLang="ru-RU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，其表达式与</a:t>
            </a:r>
            <a:r>
              <a:rPr lang="ru-RU" altLang="zh-CN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J</a:t>
            </a:r>
            <a:r>
              <a:rPr lang="zh-CN" altLang="ru-RU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完全相同。如对于如下反应有：</a:t>
            </a:r>
            <a:r>
              <a:rPr lang="zh-CN" altLang="en-US" sz="2800" b="1" smtClean="0">
                <a:latin typeface="Bookman Old Style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13668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00113" y="4700588"/>
          <a:ext cx="69850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5" name="Equation" r:id="rId3" imgW="5041900" imgH="419100" progId="Equation.3">
                  <p:embed/>
                </p:oleObj>
              </mc:Choice>
              <mc:Fallback>
                <p:oleObj name="Equation" r:id="rId3" imgW="50419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00588"/>
                        <a:ext cx="69850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670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900113" y="5300663"/>
          <a:ext cx="698500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Equation" r:id="rId5" imgW="3848100" imgH="1028700" progId="Equation.3">
                  <p:embed/>
                </p:oleObj>
              </mc:Choice>
              <mc:Fallback>
                <p:oleObj name="Equation" r:id="rId5" imgW="3848100" imgH="1028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00663"/>
                        <a:ext cx="698500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323850" y="404813"/>
            <a:ext cx="82089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同理，由</a:t>
            </a:r>
            <a:r>
              <a:rPr lang="zh-CN" altLang="en-US" sz="2800">
                <a:solidFill>
                  <a:schemeClr val="tx2"/>
                </a:solidFill>
                <a:latin typeface="Bookman Old Style" pitchFamily="18" charset="0"/>
              </a:rPr>
              <a:t>  </a:t>
            </a:r>
            <a:r>
              <a:rPr lang="zh-CN" altLang="en-US" sz="2800" b="1" i="1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="1" i="1" baseline="-2500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b="1" i="1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sz="2800" b="1" i="1" baseline="3000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Ө</a:t>
            </a:r>
            <a:r>
              <a:rPr lang="en-US" altLang="zh-CN" sz="2800" b="1" i="1" baseline="-2500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sz="2800" b="1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= - 2.303RT lg</a:t>
            </a:r>
            <a:r>
              <a:rPr lang="en-US" altLang="zh-CN" sz="2800" b="1">
                <a:solidFill>
                  <a:srgbClr val="00FF99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800" b="1" i="1">
                <a:solidFill>
                  <a:srgbClr val="FF0066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>
                <a:solidFill>
                  <a:srgbClr val="FF0066"/>
                </a:solidFill>
                <a:latin typeface="Bookman Old Style" pitchFamily="18" charset="0"/>
              </a:rPr>
              <a:t>Ө</a:t>
            </a:r>
            <a:r>
              <a:rPr lang="en-US" altLang="zh-CN" sz="2800" b="1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zh-CN" altLang="en-US" sz="2800" b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可得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3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  <p:bldP spid="1136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892300" y="3930650"/>
            <a:ext cx="28130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Herbert C. Brown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1912; d. 2004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Purdue Univ.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USA</a:t>
            </a:r>
          </a:p>
        </p:txBody>
      </p:sp>
      <p:sp>
        <p:nvSpPr>
          <p:cNvPr id="1102854" name="Text Box 6"/>
          <p:cNvSpPr txBox="1">
            <a:spLocks noChangeArrowheads="1"/>
          </p:cNvSpPr>
          <p:nvPr/>
        </p:nvSpPr>
        <p:spPr bwMode="auto">
          <a:xfrm>
            <a:off x="611188" y="692150"/>
            <a:ext cx="626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The Nobel Prize in Chemistry 1979</a:t>
            </a:r>
          </a:p>
        </p:txBody>
      </p:sp>
      <p:sp>
        <p:nvSpPr>
          <p:cNvPr id="4100" name="Text Box 9"/>
          <p:cNvSpPr txBox="1">
            <a:spLocks noChangeArrowheads="1"/>
          </p:cNvSpPr>
          <p:nvPr/>
        </p:nvSpPr>
        <p:spPr bwMode="auto">
          <a:xfrm>
            <a:off x="5170488" y="3935413"/>
            <a:ext cx="28130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Georg Wittig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1897; d. 1987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Univ. of Heidelberg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Germany</a:t>
            </a:r>
          </a:p>
        </p:txBody>
      </p:sp>
      <p:sp>
        <p:nvSpPr>
          <p:cNvPr id="4101" name="Text Box 10"/>
          <p:cNvSpPr txBox="1">
            <a:spLocks noChangeArrowheads="1"/>
          </p:cNvSpPr>
          <p:nvPr/>
        </p:nvSpPr>
        <p:spPr bwMode="auto">
          <a:xfrm>
            <a:off x="844550" y="5562600"/>
            <a:ext cx="8088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 b="1">
                <a:solidFill>
                  <a:srgbClr val="FF00FF"/>
                </a:solidFill>
              </a:rPr>
              <a:t>"for their development of the use of boron- and phosphorus-containing compounds, respectively, into important reagents in organic synthesis "</a:t>
            </a:r>
          </a:p>
        </p:txBody>
      </p:sp>
      <p:sp>
        <p:nvSpPr>
          <p:cNvPr id="1102859" name="Text Box 11"/>
          <p:cNvSpPr txBox="1">
            <a:spLocks noChangeArrowheads="1"/>
          </p:cNvSpPr>
          <p:nvPr/>
        </p:nvSpPr>
        <p:spPr bwMode="auto">
          <a:xfrm>
            <a:off x="5767388" y="6521450"/>
            <a:ext cx="3235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http://nobelprize.org</a:t>
            </a:r>
          </a:p>
        </p:txBody>
      </p:sp>
      <p:pic>
        <p:nvPicPr>
          <p:cNvPr id="12" name="图片 11" descr="brown_post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3" y="1268413"/>
            <a:ext cx="1655762" cy="25384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图片 16" descr="wittig_postcar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25" y="1268413"/>
            <a:ext cx="1657350" cy="25384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4124CE-2CF0-42B2-9AD7-832A24D13E56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457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6BF699D-162E-425A-B389-F1688847AEA7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692150"/>
            <a:ext cx="4103688" cy="719138"/>
          </a:xfrm>
          <a:solidFill>
            <a:schemeClr val="bg1"/>
          </a:solidFill>
        </p:spPr>
        <p:txBody>
          <a:bodyPr anchorCtr="1"/>
          <a:lstStyle/>
          <a:p>
            <a:pPr eaLnBrk="1" hangingPunct="1"/>
            <a:r>
              <a:rPr lang="zh-CN" altLang="en-US" sz="3600" smtClean="0">
                <a:solidFill>
                  <a:srgbClr val="0000CC"/>
                </a:solidFill>
                <a:ea typeface="黑体" pitchFamily="2" charset="-122"/>
              </a:rPr>
              <a:t>化学平衡的判定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0725" y="1773238"/>
            <a:ext cx="7812088" cy="460851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判断化学反应的依据只能是</a:t>
            </a:r>
            <a:r>
              <a:rPr lang="zh-CN" altLang="en-US" sz="2800" b="1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="1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b="1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sz="2800" b="1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en-US" altLang="zh-CN" sz="2800" b="1" baseline="-25000" smtClean="0">
                <a:solidFill>
                  <a:schemeClr val="tx2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sz="2800" b="1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，即</a:t>
            </a:r>
            <a:endParaRPr lang="zh-CN" altLang="en-US" sz="2800" b="1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  <a:p>
            <a:pPr marL="0" indent="0" eaLnBrk="1" hangingPunct="1"/>
            <a:endParaRPr lang="zh-CN" altLang="en-US" sz="1000" smtClean="0">
              <a:solidFill>
                <a:schemeClr val="tx2"/>
              </a:solidFill>
              <a:latin typeface="Bookman Old Style" pitchFamily="18" charset="0"/>
              <a:ea typeface="黑体" pitchFamily="2" charset="-122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    </a:t>
            </a:r>
            <a:r>
              <a:rPr lang="zh-CN" altLang="en-US" b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b="1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b="1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b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=</a:t>
            </a:r>
            <a:r>
              <a:rPr lang="en-US" altLang="zh-CN" b="1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b="1" baseline="3000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b="1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  </a:t>
            </a:r>
            <a:r>
              <a:rPr lang="en-US" altLang="zh-CN" b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+ 2.303RT lg </a:t>
            </a:r>
            <a:r>
              <a:rPr lang="en-US" altLang="zh-CN" b="1" i="1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J</a:t>
            </a:r>
            <a:endParaRPr lang="en-US" altLang="zh-CN" b="1" smtClean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在标准状态下：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                 </a:t>
            </a:r>
            <a:r>
              <a:rPr lang="zh-CN" altLang="en-US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 </a:t>
            </a:r>
            <a:r>
              <a:rPr lang="en-US" altLang="zh-CN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= </a:t>
            </a:r>
            <a:r>
              <a:rPr lang="en-US" altLang="zh-CN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baseline="30000" smtClean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baseline="-25000" smtClean="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m,T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baseline="-25000" smtClean="0">
              <a:solidFill>
                <a:srgbClr val="FF33CC"/>
              </a:solidFill>
              <a:latin typeface="Bookman Old Style" pitchFamily="18" charset="0"/>
              <a:sym typeface="Symbol" pitchFamily="18" charset="2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mtClean="0">
                <a:solidFill>
                  <a:srgbClr val="13110F"/>
                </a:solidFill>
                <a:latin typeface="Bookman Old Style" pitchFamily="18" charset="0"/>
                <a:sym typeface="Symbol" pitchFamily="18" charset="2"/>
              </a:rPr>
              <a:t>      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所以在标准状态下可用</a:t>
            </a:r>
            <a:r>
              <a:rPr lang="zh-CN" altLang="en-US" sz="2800" baseline="-25000" smtClean="0">
                <a:solidFill>
                  <a:schemeClr val="tx2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 </a:t>
            </a:r>
            <a:r>
              <a:rPr lang="zh-CN" altLang="en-US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ru-RU" altLang="zh-CN" sz="2800" baseline="30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代替</a:t>
            </a:r>
            <a:r>
              <a:rPr lang="zh-CN" altLang="en-US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进行判断，但概念是不同的，因为</a:t>
            </a:r>
            <a:r>
              <a:rPr lang="zh-CN" altLang="en-US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ru-RU" altLang="zh-CN" sz="2800" baseline="30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Ө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是常量，而</a:t>
            </a:r>
            <a:r>
              <a:rPr lang="zh-CN" altLang="en-US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8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sz="2800" baseline="-25000" smtClean="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m,T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是随化学反应变化的量</a:t>
            </a:r>
            <a:r>
              <a:rPr lang="zh-CN" altLang="en-US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。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7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/>
      <p:bldP spid="11673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24AE1F2-A779-45D5-8BBA-AC3F00890DD5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662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BFDBB24-3FBE-4B15-8C97-C9DBA481F60B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925" y="476250"/>
            <a:ext cx="3887788" cy="865188"/>
          </a:xfrm>
          <a:solidFill>
            <a:schemeClr val="bg1"/>
          </a:solidFill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40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其它平衡常数</a:t>
            </a:r>
          </a:p>
        </p:txBody>
      </p:sp>
      <p:graphicFrame>
        <p:nvGraphicFramePr>
          <p:cNvPr id="358535" name="Group 135"/>
          <p:cNvGraphicFramePr>
            <a:graphicFrameLocks noGrp="1"/>
          </p:cNvGraphicFramePr>
          <p:nvPr/>
        </p:nvGraphicFramePr>
        <p:xfrm>
          <a:off x="323850" y="2781300"/>
          <a:ext cx="8712200" cy="3600448"/>
        </p:xfrm>
        <a:graphic>
          <a:graphicData uri="http://schemas.openxmlformats.org/drawingml/2006/table">
            <a:tbl>
              <a:tblPr/>
              <a:tblGrid>
                <a:gridCol w="896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7256">
                <a:tc row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实验序号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起始浓度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(mol/L)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平衡浓度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(mol/L)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平衡常数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</a:t>
                      </a:r>
                      <a:r>
                        <a:rPr kumimoji="0" lang="en-US" altLang="zh-CN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(NH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 c(N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 c</a:t>
                      </a:r>
                      <a:r>
                        <a:rPr kumimoji="0" lang="en-US" altLang="zh-CN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(H</a:t>
                      </a:r>
                      <a:r>
                        <a:rPr kumimoji="0" lang="en-US" altLang="zh-CN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4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c(N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c(H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c(NH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c(N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c(H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c(NH</a:t>
                      </a:r>
                      <a:r>
                        <a:rPr kumimoji="0" lang="en-US" altLang="zh-CN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51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0.690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2.07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0.620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6.28×10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60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2.18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1.54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0.360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6.48×10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60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0.688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2.06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0.624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6.44×10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01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1.00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0.396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1.19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0.208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6.48×10</a:t>
                      </a:r>
                      <a:r>
                        <a:rPr kumimoji="0" lang="en-US" altLang="zh-CN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Bookman Old Style" pitchFamily="18" charset="0"/>
                          <a:ea typeface="宋体" pitchFamily="2" charset="-122"/>
                        </a:rPr>
                        <a:t>-2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688" name="Group 170"/>
          <p:cNvGrpSpPr>
            <a:grpSpLocks/>
          </p:cNvGrpSpPr>
          <p:nvPr/>
        </p:nvGrpSpPr>
        <p:grpSpPr bwMode="auto">
          <a:xfrm>
            <a:off x="1042988" y="1484313"/>
            <a:ext cx="5486400" cy="1223962"/>
            <a:chOff x="432" y="1104"/>
            <a:chExt cx="3456" cy="690"/>
          </a:xfrm>
        </p:grpSpPr>
        <p:sp>
          <p:nvSpPr>
            <p:cNvPr id="26692" name="Text Box 167"/>
            <p:cNvSpPr txBox="1">
              <a:spLocks noChangeArrowheads="1"/>
            </p:cNvSpPr>
            <p:nvPr/>
          </p:nvSpPr>
          <p:spPr bwMode="auto">
            <a:xfrm>
              <a:off x="432" y="1104"/>
              <a:ext cx="3456" cy="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</a:rPr>
                <a:t> 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对于合成氨反应，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endParaRP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其实验数据如下：</a:t>
              </a:r>
            </a:p>
          </p:txBody>
        </p:sp>
        <p:graphicFrame>
          <p:nvGraphicFramePr>
            <p:cNvPr id="26693" name="Object 168"/>
            <p:cNvGraphicFramePr>
              <a:graphicFrameLocks noChangeAspect="1"/>
            </p:cNvGraphicFramePr>
            <p:nvPr/>
          </p:nvGraphicFramePr>
          <p:xfrm>
            <a:off x="1968" y="1347"/>
            <a:ext cx="1623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1" name="Equation" r:id="rId3" imgW="1206500" imgH="228600" progId="Equation.3">
                    <p:embed/>
                  </p:oleObj>
                </mc:Choice>
                <mc:Fallback>
                  <p:oleObj name="Equation" r:id="rId3" imgW="1206500" imgH="228600" progId="Equation.3">
                    <p:embed/>
                    <p:pic>
                      <p:nvPicPr>
                        <p:cNvPr id="0" name="Object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347"/>
                          <a:ext cx="1623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89" name="Line 193"/>
          <p:cNvSpPr>
            <a:spLocks noChangeShapeType="1"/>
          </p:cNvSpPr>
          <p:nvPr/>
        </p:nvSpPr>
        <p:spPr bwMode="auto">
          <a:xfrm>
            <a:off x="7524750" y="3573463"/>
            <a:ext cx="1368425" cy="0"/>
          </a:xfrm>
          <a:prstGeom prst="line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0DC69EB-E05E-4326-91E7-AF0CA70B1C01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2765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1A91493-A7FF-4307-8366-8E1BA79DA077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11188" y="836613"/>
            <a:ext cx="5832475" cy="1150937"/>
            <a:chOff x="432" y="2256"/>
            <a:chExt cx="3073" cy="513"/>
          </a:xfrm>
        </p:grpSpPr>
        <p:sp>
          <p:nvSpPr>
            <p:cNvPr id="27660" name="Text Box 9"/>
            <p:cNvSpPr txBox="1">
              <a:spLocks noChangeArrowheads="1"/>
            </p:cNvSpPr>
            <p:nvPr/>
          </p:nvSpPr>
          <p:spPr bwMode="auto">
            <a:xfrm>
              <a:off x="432" y="2256"/>
              <a:ext cx="292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对于达到平衡的一般可逆反应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： </a:t>
              </a:r>
            </a:p>
          </p:txBody>
        </p:sp>
        <p:graphicFrame>
          <p:nvGraphicFramePr>
            <p:cNvPr id="27661" name="Object 10"/>
            <p:cNvGraphicFramePr>
              <a:graphicFrameLocks noChangeAspect="1"/>
            </p:cNvGraphicFramePr>
            <p:nvPr/>
          </p:nvGraphicFramePr>
          <p:xfrm>
            <a:off x="1728" y="2496"/>
            <a:ext cx="1777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3" r:id="rId3" imgW="1307532" imgH="203112" progId="Equation.3">
                    <p:embed/>
                  </p:oleObj>
                </mc:Choice>
                <mc:Fallback>
                  <p:oleObj r:id="rId3" imgW="1307532" imgH="203112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496"/>
                          <a:ext cx="1777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684213" y="2420938"/>
            <a:ext cx="3657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反应物和生成物平衡浓度表示为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c(A)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c(B)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 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c(C)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 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c(D)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，它们与平衡常数之间的关系为： </a:t>
            </a:r>
          </a:p>
        </p:txBody>
      </p:sp>
      <p:graphicFrame>
        <p:nvGraphicFramePr>
          <p:cNvPr id="91150" name="Object 14"/>
          <p:cNvGraphicFramePr>
            <a:graphicFrameLocks noChangeAspect="1"/>
          </p:cNvGraphicFramePr>
          <p:nvPr/>
        </p:nvGraphicFramePr>
        <p:xfrm>
          <a:off x="1116013" y="4076700"/>
          <a:ext cx="215582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r:id="rId5" imgW="1244600" imgH="457200" progId="Equation.3">
                  <p:embed/>
                </p:oleObj>
              </mc:Choice>
              <mc:Fallback>
                <p:oleObj r:id="rId5" imgW="12446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76700"/>
                        <a:ext cx="2155825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2" name="Text Box 16"/>
          <p:cNvSpPr txBox="1">
            <a:spLocks noChangeArrowheads="1"/>
          </p:cNvSpPr>
          <p:nvPr/>
        </p:nvSpPr>
        <p:spPr bwMode="auto">
          <a:xfrm>
            <a:off x="4859338" y="2565400"/>
            <a:ext cx="3657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若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A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B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、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D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为气态物质时，其平衡常数表达式中常以气体的平衡分压表示，即 </a:t>
            </a:r>
          </a:p>
        </p:txBody>
      </p:sp>
      <p:graphicFrame>
        <p:nvGraphicFramePr>
          <p:cNvPr id="91153" name="Object 17"/>
          <p:cNvGraphicFramePr>
            <a:graphicFrameLocks noChangeAspect="1"/>
          </p:cNvGraphicFramePr>
          <p:nvPr/>
        </p:nvGraphicFramePr>
        <p:xfrm>
          <a:off x="5867400" y="4149725"/>
          <a:ext cx="18002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Equation" r:id="rId7" imgW="774364" imgH="457002" progId="Equation.3">
                  <p:embed/>
                </p:oleObj>
              </mc:Choice>
              <mc:Fallback>
                <p:oleObj name="Equation" r:id="rId7" imgW="774364" imgH="45700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149725"/>
                        <a:ext cx="18002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55" name="Text Box 19"/>
          <p:cNvSpPr txBox="1">
            <a:spLocks noChangeArrowheads="1"/>
          </p:cNvSpPr>
          <p:nvPr/>
        </p:nvSpPr>
        <p:spPr bwMode="auto">
          <a:xfrm>
            <a:off x="395288" y="5084763"/>
            <a:ext cx="41767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en-US" altLang="zh-CN" sz="2400" i="1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称为浓度实验平衡常数，该式称为浓度平衡常数表达式。 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4787900" y="5300663"/>
            <a:ext cx="394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en-US" altLang="zh-CN" sz="2400" i="1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p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称为压力实验平衡常数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。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9" grpId="0" autoUpdateAnimBg="0"/>
      <p:bldP spid="91152" grpId="0" autoUpdateAnimBg="0"/>
      <p:bldP spid="91155" grpId="0" autoUpdateAnimBg="0"/>
      <p:bldP spid="9115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1295400"/>
          </a:xfrm>
        </p:spPr>
        <p:txBody>
          <a:bodyPr/>
          <a:lstStyle/>
          <a:p>
            <a:r>
              <a:rPr lang="en-US" altLang="zh-CN" b="1" smtClean="0">
                <a:solidFill>
                  <a:srgbClr val="0000CC"/>
                </a:solidFill>
              </a:rPr>
              <a:t>K</a:t>
            </a:r>
            <a:r>
              <a:rPr lang="en-US" altLang="zh-CN" b="1" baseline="-25000" smtClean="0">
                <a:solidFill>
                  <a:srgbClr val="0000CC"/>
                </a:solidFill>
              </a:rPr>
              <a:t>c</a:t>
            </a:r>
            <a:r>
              <a:rPr lang="zh-CN" altLang="en-US" b="1" smtClean="0">
                <a:solidFill>
                  <a:srgbClr val="0000CC"/>
                </a:solidFill>
              </a:rPr>
              <a:t>与</a:t>
            </a:r>
            <a:r>
              <a:rPr lang="en-US" altLang="zh-CN" b="1" smtClean="0">
                <a:solidFill>
                  <a:srgbClr val="0000CC"/>
                </a:solidFill>
              </a:rPr>
              <a:t>K</a:t>
            </a:r>
            <a:r>
              <a:rPr lang="en-US" altLang="zh-CN" b="1" baseline="-25000" smtClean="0">
                <a:solidFill>
                  <a:srgbClr val="0000CC"/>
                </a:solidFill>
              </a:rPr>
              <a:t>p</a:t>
            </a:r>
            <a:r>
              <a:rPr lang="zh-CN" altLang="en-US" b="1" smtClean="0">
                <a:solidFill>
                  <a:srgbClr val="0000CC"/>
                </a:solidFill>
              </a:rPr>
              <a:t>之间关系</a:t>
            </a:r>
          </a:p>
        </p:txBody>
      </p:sp>
      <p:pic>
        <p:nvPicPr>
          <p:cNvPr id="451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56165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643188"/>
            <a:ext cx="41036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2500313"/>
            <a:ext cx="2447925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8208962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300663"/>
            <a:ext cx="17272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59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157788"/>
            <a:ext cx="31686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515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5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5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AF6C665-DB3A-4494-9D40-30BDF8E4616B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2969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CF92DFC-DBEC-4772-95C0-B3F820504CBC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76250"/>
            <a:ext cx="6049963" cy="781050"/>
          </a:xfrm>
        </p:spPr>
        <p:txBody>
          <a:bodyPr anchorCtr="1"/>
          <a:lstStyle/>
          <a:p>
            <a:pPr eaLnBrk="1" hangingPunct="1"/>
            <a:r>
              <a:rPr lang="en-US" altLang="zh-CN" sz="4000" dirty="0" smtClean="0">
                <a:solidFill>
                  <a:srgbClr val="0000CC"/>
                </a:solidFill>
                <a:ea typeface="黑体" pitchFamily="2" charset="-122"/>
              </a:rPr>
              <a:t>5.1.3     </a:t>
            </a:r>
            <a:r>
              <a:rPr lang="zh-CN" altLang="en-US" sz="4000" dirty="0" smtClean="0">
                <a:solidFill>
                  <a:srgbClr val="0000CC"/>
                </a:solidFill>
                <a:ea typeface="黑体" pitchFamily="2" charset="-122"/>
              </a:rPr>
              <a:t>多重平衡法则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187450" y="134143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合成氨反应</a:t>
            </a: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</a:rPr>
              <a:t>：</a:t>
            </a:r>
            <a:r>
              <a:rPr kumimoji="1" lang="zh-CN" altLang="en-US" sz="2400">
                <a:solidFill>
                  <a:srgbClr val="0000CC"/>
                </a:solidFill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395288" y="2133600"/>
          <a:ext cx="3744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0" name="Equation" r:id="rId3" imgW="3606800" imgH="381000" progId="Equation.3">
                  <p:embed/>
                </p:oleObj>
              </mc:Choice>
              <mc:Fallback>
                <p:oleObj name="Equation" r:id="rId3" imgW="3606800" imgH="38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133600"/>
                        <a:ext cx="3744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395288" y="2781300"/>
          <a:ext cx="3744912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Equation" r:id="rId5" imgW="3263900" imgH="914400" progId="Equation.3">
                  <p:embed/>
                </p:oleObj>
              </mc:Choice>
              <mc:Fallback>
                <p:oleObj name="Equation" r:id="rId5" imgW="326390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781300"/>
                        <a:ext cx="3744912" cy="9080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ChangeAspect="1"/>
          </p:cNvGraphicFramePr>
          <p:nvPr/>
        </p:nvGraphicFramePr>
        <p:xfrm>
          <a:off x="395288" y="3789363"/>
          <a:ext cx="3744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2" name="Equation" r:id="rId7" imgW="4191000" imgH="381000" progId="Equation.3">
                  <p:embed/>
                </p:oleObj>
              </mc:Choice>
              <mc:Fallback>
                <p:oleObj name="Equation" r:id="rId7" imgW="4191000" imgH="381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789363"/>
                        <a:ext cx="3744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9" name="Object 11"/>
          <p:cNvGraphicFramePr>
            <a:graphicFrameLocks noChangeAspect="1"/>
          </p:cNvGraphicFramePr>
          <p:nvPr/>
        </p:nvGraphicFramePr>
        <p:xfrm>
          <a:off x="395288" y="4271963"/>
          <a:ext cx="37338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3" name="Equation" r:id="rId9" imgW="3733800" imgH="914400" progId="Equation.3">
                  <p:embed/>
                </p:oleObj>
              </mc:Choice>
              <mc:Fallback>
                <p:oleObj name="Equation" r:id="rId9" imgW="373380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71963"/>
                        <a:ext cx="3733800" cy="9080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1" name="Object 13"/>
          <p:cNvGraphicFramePr>
            <a:graphicFrameLocks noChangeAspect="1"/>
          </p:cNvGraphicFramePr>
          <p:nvPr/>
        </p:nvGraphicFramePr>
        <p:xfrm>
          <a:off x="395288" y="5300663"/>
          <a:ext cx="3744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4" name="Equation" r:id="rId11" imgW="3606800" imgH="381000" progId="Equation.3">
                  <p:embed/>
                </p:oleObj>
              </mc:Choice>
              <mc:Fallback>
                <p:oleObj name="Equation" r:id="rId11" imgW="3606800" imgH="3810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300663"/>
                        <a:ext cx="3744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3" name="Object 15"/>
          <p:cNvGraphicFramePr>
            <a:graphicFrameLocks noChangeAspect="1"/>
          </p:cNvGraphicFramePr>
          <p:nvPr/>
        </p:nvGraphicFramePr>
        <p:xfrm>
          <a:off x="395288" y="5734050"/>
          <a:ext cx="37449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5" name="Equation" r:id="rId13" imgW="3276600" imgH="927100" progId="Equation.3">
                  <p:embed/>
                </p:oleObj>
              </mc:Choice>
              <mc:Fallback>
                <p:oleObj name="Equation" r:id="rId13" imgW="3276600" imgH="927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734050"/>
                        <a:ext cx="3744912" cy="9207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4787900" y="2071688"/>
            <a:ext cx="38862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33CC"/>
                </a:solidFill>
                <a:latin typeface="黑体" pitchFamily="2" charset="-122"/>
                <a:ea typeface="黑体" pitchFamily="2" charset="-122"/>
              </a:rPr>
              <a:t>讨论</a:t>
            </a:r>
            <a:r>
              <a:rPr kumimoji="1" lang="zh-CN" altLang="en-US" sz="3000">
                <a:solidFill>
                  <a:schemeClr val="hlink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对上述三种不同的化学反应方程式，其标准平衡常数的关系为：</a:t>
            </a:r>
            <a:r>
              <a:rPr kumimoji="1" lang="zh-CN" altLang="en-US" sz="3000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rPr>
              <a:t> </a:t>
            </a:r>
          </a:p>
        </p:txBody>
      </p:sp>
      <p:graphicFrame>
        <p:nvGraphicFramePr>
          <p:cNvPr id="94226" name="Object 18"/>
          <p:cNvGraphicFramePr>
            <a:graphicFrameLocks noChangeAspect="1"/>
          </p:cNvGraphicFramePr>
          <p:nvPr/>
        </p:nvGraphicFramePr>
        <p:xfrm>
          <a:off x="5435600" y="3644900"/>
          <a:ext cx="28082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6" name="Equation" r:id="rId15" imgW="1511300" imgH="406400" progId="Equation.3">
                  <p:embed/>
                </p:oleObj>
              </mc:Choice>
              <mc:Fallback>
                <p:oleObj name="Equation" r:id="rId15" imgW="1511300" imgH="406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644900"/>
                        <a:ext cx="28082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8" name="Object 20"/>
          <p:cNvGraphicFramePr>
            <a:graphicFrameLocks noChangeAspect="1"/>
          </p:cNvGraphicFramePr>
          <p:nvPr/>
        </p:nvGraphicFramePr>
        <p:xfrm>
          <a:off x="5435600" y="4221163"/>
          <a:ext cx="28082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7" name="Equation" r:id="rId17" imgW="1435100" imgH="419100" progId="Equation.3">
                  <p:embed/>
                </p:oleObj>
              </mc:Choice>
              <mc:Fallback>
                <p:oleObj name="Equation" r:id="rId17" imgW="1435100" imgH="419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221163"/>
                        <a:ext cx="280828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4787900" y="5003800"/>
            <a:ext cx="3886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由此，可推论与归纳出若干平衡常数运算规则。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0" grpId="0"/>
      <p:bldP spid="94212" grpId="0" autoUpdateAnimBg="0"/>
      <p:bldP spid="94225" grpId="0" autoUpdateAnimBg="0"/>
      <p:bldP spid="9423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B06F2DD-0F5F-48CD-A1CB-909A26F29859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072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E6AFA48-00E7-4362-B23E-E23C54B1BA4C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565150"/>
            <a:ext cx="3457575" cy="703263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40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多重平衡法则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8313" y="1458913"/>
            <a:ext cx="7848600" cy="822325"/>
            <a:chOff x="624" y="1354"/>
            <a:chExt cx="4944" cy="518"/>
          </a:xfrm>
        </p:grpSpPr>
        <p:sp>
          <p:nvSpPr>
            <p:cNvPr id="30735" name="Text Box 14"/>
            <p:cNvSpPr txBox="1">
              <a:spLocks noChangeArrowheads="1"/>
            </p:cNvSpPr>
            <p:nvPr/>
          </p:nvSpPr>
          <p:spPr bwMode="auto">
            <a:xfrm>
              <a:off x="624" y="1354"/>
              <a:ext cx="49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1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．一个平衡反应乘以系数</a:t>
              </a:r>
              <a:r>
                <a:rPr kumimoji="1" lang="en-US" altLang="zh-CN" sz="2400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q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，其平衡常数</a:t>
              </a:r>
              <a:r>
                <a:rPr kumimoji="1" lang="en-US" altLang="zh-CN" sz="2400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K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变为     ，就是新平衡反应的平衡常数。</a:t>
              </a:r>
              <a:r>
                <a:rPr kumimoji="1" lang="en-US" altLang="zh-CN" sz="2400" i="1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q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可为整数，也可为分数。 </a:t>
              </a:r>
            </a:p>
          </p:txBody>
        </p:sp>
        <p:graphicFrame>
          <p:nvGraphicFramePr>
            <p:cNvPr id="30736" name="Object 15"/>
            <p:cNvGraphicFramePr>
              <a:graphicFrameLocks noChangeAspect="1"/>
            </p:cNvGraphicFramePr>
            <p:nvPr/>
          </p:nvGraphicFramePr>
          <p:xfrm>
            <a:off x="4665" y="1376"/>
            <a:ext cx="248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5" name="Equation" r:id="rId3" imgW="393529" imgH="330057" progId="Equation.3">
                    <p:embed/>
                  </p:oleObj>
                </mc:Choice>
                <mc:Fallback>
                  <p:oleObj name="Equation" r:id="rId3" imgW="393529" imgH="330057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5" y="1376"/>
                          <a:ext cx="248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8322" name="Text Box 18"/>
          <p:cNvSpPr txBox="1">
            <a:spLocks noChangeArrowheads="1"/>
          </p:cNvSpPr>
          <p:nvPr/>
        </p:nvSpPr>
        <p:spPr bwMode="auto">
          <a:xfrm>
            <a:off x="539750" y="2395538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．当正反应的平衡常数为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zh-CN" altLang="en-US" sz="2400" baseline="-30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正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时，逆反应的平衡常数为 </a:t>
            </a:r>
          </a:p>
        </p:txBody>
      </p:sp>
      <p:sp>
        <p:nvSpPr>
          <p:cNvPr id="98324" name="Text Box 20"/>
          <p:cNvSpPr txBox="1">
            <a:spLocks noChangeArrowheads="1"/>
          </p:cNvSpPr>
          <p:nvPr/>
        </p:nvSpPr>
        <p:spPr bwMode="auto">
          <a:xfrm>
            <a:off x="611188" y="3403600"/>
            <a:ext cx="7924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．如果一个反应中可以表示为两个或更多个反应之和，则总反应的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等于同温度时各反应的平衡常数的乘积，如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           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=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+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</a:p>
        </p:txBody>
      </p:sp>
      <p:sp>
        <p:nvSpPr>
          <p:cNvPr id="98325" name="Text Box 21"/>
          <p:cNvSpPr txBox="1">
            <a:spLocks noChangeArrowheads="1"/>
          </p:cNvSpPr>
          <p:nvPr/>
        </p:nvSpPr>
        <p:spPr bwMode="auto">
          <a:xfrm>
            <a:off x="684213" y="4967288"/>
            <a:ext cx="7848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4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．如果一个平衡是由两个平衡反应相减所得，则该反应的平衡常数等于后两个平衡常数之商。如</a:t>
            </a:r>
            <a:b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</a:b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         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=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–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 </a:t>
            </a:r>
          </a:p>
        </p:txBody>
      </p:sp>
      <p:graphicFrame>
        <p:nvGraphicFramePr>
          <p:cNvPr id="98326" name="Object 22"/>
          <p:cNvGraphicFramePr>
            <a:graphicFrameLocks noChangeAspect="1"/>
          </p:cNvGraphicFramePr>
          <p:nvPr/>
        </p:nvGraphicFramePr>
        <p:xfrm>
          <a:off x="3419475" y="4627563"/>
          <a:ext cx="2305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name="Equation" r:id="rId5" imgW="1485900" imgH="381000" progId="Equation.3">
                  <p:embed/>
                </p:oleObj>
              </mc:Choice>
              <mc:Fallback>
                <p:oleObj name="Equation" r:id="rId5" imgW="1485900" imgH="381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27563"/>
                        <a:ext cx="23050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28" name="Object 24"/>
          <p:cNvGraphicFramePr>
            <a:graphicFrameLocks noChangeAspect="1"/>
          </p:cNvGraphicFramePr>
          <p:nvPr/>
        </p:nvGraphicFramePr>
        <p:xfrm>
          <a:off x="3492500" y="6191250"/>
          <a:ext cx="2303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7" name="Equation" r:id="rId7" imgW="1511300" imgH="381000" progId="Equation.3">
                  <p:embed/>
                </p:oleObj>
              </mc:Choice>
              <mc:Fallback>
                <p:oleObj name="Equation" r:id="rId7" imgW="1511300" imgH="3810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6191250"/>
                        <a:ext cx="23034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30" name="Object 26"/>
          <p:cNvGraphicFramePr>
            <a:graphicFrameLocks noChangeAspect="1"/>
          </p:cNvGraphicFramePr>
          <p:nvPr/>
        </p:nvGraphicFramePr>
        <p:xfrm>
          <a:off x="3419475" y="2971800"/>
          <a:ext cx="23050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8" name="Equation" r:id="rId9" imgW="1459866" imgH="393529" progId="Equation.3">
                  <p:embed/>
                </p:oleObj>
              </mc:Choice>
              <mc:Fallback>
                <p:oleObj name="Equation" r:id="rId9" imgW="1459866" imgH="39352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971800"/>
                        <a:ext cx="23050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1" name="Text Box 27"/>
          <p:cNvSpPr txBox="1">
            <a:spLocks noChangeArrowheads="1"/>
          </p:cNvSpPr>
          <p:nvPr/>
        </p:nvSpPr>
        <p:spPr bwMode="auto">
          <a:xfrm>
            <a:off x="6877050" y="6356350"/>
            <a:ext cx="1654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  <a:hlinkClick r:id="rId11" action="ppaction://hlinksldjump"/>
              </a:rPr>
              <a:t>（例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  <a:hlinkClick r:id="rId11" action="ppaction://hlinksldjump"/>
              </a:rPr>
              <a:t>2-1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  <a:hlinkClick r:id="rId11" action="ppaction://hlinksldjump"/>
              </a:rPr>
              <a:t>）</a:t>
            </a:r>
            <a:endParaRPr kumimoji="1" lang="zh-CN" altLang="en-US" sz="2400">
              <a:solidFill>
                <a:schemeClr val="hlink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8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8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8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6" grpId="0"/>
      <p:bldP spid="98322" grpId="0" autoUpdateAnimBg="0"/>
      <p:bldP spid="98324" grpId="0" autoUpdateAnimBg="0"/>
      <p:bldP spid="98325" grpId="0" autoUpdateAnimBg="0"/>
      <p:bldP spid="9833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188DD8F-4CA4-4C2E-91C2-ECD2B72EB85E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174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221A34F-E932-45EA-91E8-91C748933504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900113" y="3867150"/>
            <a:ext cx="50292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解：由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以上三个方程式可以看出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		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+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=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827088" y="4776788"/>
            <a:ext cx="7010400" cy="1244600"/>
            <a:chOff x="576" y="2592"/>
            <a:chExt cx="4416" cy="784"/>
          </a:xfrm>
        </p:grpSpPr>
        <p:sp>
          <p:nvSpPr>
            <p:cNvPr id="31753" name="Text Box 13"/>
            <p:cNvSpPr txBox="1">
              <a:spLocks noChangeArrowheads="1"/>
            </p:cNvSpPr>
            <p:nvPr/>
          </p:nvSpPr>
          <p:spPr bwMode="auto">
            <a:xfrm>
              <a:off x="576" y="2592"/>
              <a:ext cx="44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 eaLnBrk="1" fontAlgn="t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根据多重平衡规则，则有</a:t>
              </a:r>
            </a:p>
          </p:txBody>
        </p:sp>
        <p:graphicFrame>
          <p:nvGraphicFramePr>
            <p:cNvPr id="31754" name="Object 14"/>
            <p:cNvGraphicFramePr>
              <a:graphicFrameLocks noChangeAspect="1"/>
            </p:cNvGraphicFramePr>
            <p:nvPr/>
          </p:nvGraphicFramePr>
          <p:xfrm>
            <a:off x="1344" y="2976"/>
            <a:ext cx="3456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2" name="Equation" r:id="rId3" imgW="2057400" imgH="241300" progId="Equation.3">
                    <p:embed/>
                  </p:oleObj>
                </mc:Choice>
                <mc:Fallback>
                  <p:oleObj name="Equation" r:id="rId3" imgW="2057400" imgH="2413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976"/>
                          <a:ext cx="3456" cy="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50" name="Text Box 19"/>
          <p:cNvSpPr txBox="1">
            <a:spLocks noChangeArrowheads="1"/>
          </p:cNvSpPr>
          <p:nvPr/>
        </p:nvSpPr>
        <p:spPr bwMode="auto">
          <a:xfrm>
            <a:off x="539750" y="549275"/>
            <a:ext cx="65532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6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例</a:t>
            </a:r>
            <a:r>
              <a:rPr kumimoji="1" lang="en-US" altLang="zh-CN" sz="36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2-1</a:t>
            </a:r>
            <a:r>
              <a:rPr kumimoji="1" lang="en-US" altLang="zh-CN" sz="2800">
                <a:solidFill>
                  <a:schemeClr val="tx2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在温度为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700℃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时，有反应</a:t>
            </a:r>
            <a:endParaRPr lang="zh-CN" altLang="en-US" sz="28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31751" name="Text Box 21"/>
          <p:cNvSpPr txBox="1">
            <a:spLocks noChangeArrowheads="1"/>
          </p:cNvSpPr>
          <p:nvPr/>
        </p:nvSpPr>
        <p:spPr bwMode="auto">
          <a:xfrm>
            <a:off x="539750" y="1125538"/>
            <a:ext cx="842486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</a:rPr>
              <a:t>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NO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2(g)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= NO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 +  1/2O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2(g)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            </a:t>
            </a:r>
            <a:r>
              <a:rPr kumimoji="1" lang="en-US" altLang="zh-CN" sz="2400" i="1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kumimoji="1" lang="el-GR" altLang="zh-CN" sz="2400" i="1" baseline="30000">
                <a:solidFill>
                  <a:srgbClr val="FF0000"/>
                </a:solidFill>
                <a:latin typeface="Bookman Old Style" pitchFamily="18" charset="0"/>
              </a:rPr>
              <a:t>Θ</a:t>
            </a:r>
            <a:r>
              <a:rPr kumimoji="1" lang="el-GR" altLang="zh-CN" sz="2400" i="1" baseline="-25000">
                <a:solidFill>
                  <a:srgbClr val="FF0000"/>
                </a:solidFill>
                <a:latin typeface="Bookman Old Style" pitchFamily="18" charset="0"/>
              </a:rPr>
              <a:t>1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＝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0.012</a:t>
            </a:r>
            <a:endParaRPr kumimoji="1" lang="zh-CN" altLang="el-GR" sz="2400">
              <a:solidFill>
                <a:srgbClr val="FF0000"/>
              </a:solidFill>
              <a:latin typeface="Bookman Old Style" pitchFamily="18" charset="0"/>
              <a:ea typeface="黑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00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</a:rPr>
              <a:t>ＳＯ</a:t>
            </a:r>
            <a:r>
              <a:rPr kumimoji="1" lang="zh-CN" altLang="en-US" sz="2400" baseline="-25000">
                <a:solidFill>
                  <a:srgbClr val="FF0000"/>
                </a:solidFill>
                <a:latin typeface="Bookman Old Style" pitchFamily="18" charset="0"/>
              </a:rPr>
              <a:t>２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+ 1/2O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2(g)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= SO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3(g) 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           </a:t>
            </a:r>
            <a:r>
              <a:rPr kumimoji="1" lang="en-US" altLang="zh-CN" sz="2400" i="1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kumimoji="1" lang="el-GR" altLang="zh-CN" sz="2400" i="1" baseline="30000">
                <a:solidFill>
                  <a:srgbClr val="FF0000"/>
                </a:solidFill>
                <a:latin typeface="Bookman Old Style" pitchFamily="18" charset="0"/>
              </a:rPr>
              <a:t>Θ</a:t>
            </a:r>
            <a:r>
              <a:rPr kumimoji="1" lang="el-GR" altLang="zh-CN" sz="2400" i="1" baseline="-25000">
                <a:solidFill>
                  <a:srgbClr val="FF0000"/>
                </a:solidFill>
                <a:latin typeface="Bookman Old Style" pitchFamily="18" charset="0"/>
              </a:rPr>
              <a:t>2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</a:rPr>
              <a:t>＝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20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00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试求该温度时反应（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）的平衡常数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0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</a:rPr>
              <a:t>ＳＯ</a:t>
            </a:r>
            <a:r>
              <a:rPr kumimoji="1" lang="zh-CN" altLang="en-US" sz="2400" baseline="-25000">
                <a:solidFill>
                  <a:srgbClr val="FF0000"/>
                </a:solidFill>
                <a:latin typeface="Bookman Old Style" pitchFamily="18" charset="0"/>
              </a:rPr>
              <a:t>２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+ NO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2(g)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= SO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3(g)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+ NO</a:t>
            </a:r>
            <a:r>
              <a:rPr kumimoji="1" lang="en-US" altLang="zh-CN" sz="2400" baseline="-25000">
                <a:solidFill>
                  <a:srgbClr val="FF0000"/>
                </a:solidFill>
                <a:latin typeface="Bookman Old Style" pitchFamily="18" charset="0"/>
              </a:rPr>
              <a:t>(g)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</a:rPr>
              <a:t>    </a:t>
            </a:r>
            <a:r>
              <a:rPr kumimoji="1" lang="en-US" altLang="zh-CN" sz="2400" i="1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kumimoji="1" lang="el-GR" altLang="zh-CN" sz="2400" i="1" baseline="30000">
                <a:solidFill>
                  <a:srgbClr val="FF0000"/>
                </a:solidFill>
                <a:latin typeface="Bookman Old Style" pitchFamily="18" charset="0"/>
              </a:rPr>
              <a:t>Θ</a:t>
            </a:r>
            <a:r>
              <a:rPr kumimoji="1" lang="el-GR" altLang="zh-CN" sz="2400" i="1" baseline="-25000">
                <a:solidFill>
                  <a:srgbClr val="FF0000"/>
                </a:solidFill>
                <a:latin typeface="Bookman Old Style" pitchFamily="18" charset="0"/>
              </a:rPr>
              <a:t>3</a:t>
            </a:r>
            <a:r>
              <a:rPr kumimoji="1" lang="zh-CN" altLang="en-US" sz="1800">
                <a:solidFill>
                  <a:srgbClr val="FF0000"/>
                </a:solidFill>
                <a:latin typeface="Bookman Old Style" pitchFamily="18" charset="0"/>
              </a:rPr>
              <a:t>＝</a:t>
            </a:r>
            <a:r>
              <a:rPr kumimoji="1" lang="en-US" altLang="zh-CN" sz="1800">
                <a:solidFill>
                  <a:srgbClr val="FF0000"/>
                </a:solidFill>
                <a:latin typeface="Bookman Old Style" pitchFamily="18" charset="0"/>
              </a:rPr>
              <a:t>?</a:t>
            </a:r>
            <a:r>
              <a:rPr kumimoji="1" lang="en-US" altLang="zh-CN" sz="1800">
                <a:solidFill>
                  <a:srgbClr val="FF33CC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21A8996-87BF-4435-B630-C2DEAFA8FDA8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3277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A1769D8-FECE-4219-BEB9-D32110659276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523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836613"/>
            <a:ext cx="5545137" cy="774700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altLang="zh-CN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5.2</a:t>
            </a:r>
            <a:r>
              <a:rPr lang="zh-CN" altLang="en-US" sz="36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化学平衡系统的计算</a:t>
            </a:r>
          </a:p>
        </p:txBody>
      </p:sp>
      <p:sp>
        <p:nvSpPr>
          <p:cNvPr id="95235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2438400"/>
            <a:ext cx="8075612" cy="29813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5.2.1 </a:t>
            </a: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标准平衡常数的计算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5.2.2 </a:t>
            </a: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平衡系统中系统各物质的量及转化率的计算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zh-CN" altLang="en-US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5.2.3 </a:t>
            </a:r>
            <a:r>
              <a:rPr lang="zh-CN" altLang="en-US" sz="2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化学平衡的移动</a:t>
            </a:r>
          </a:p>
          <a:p>
            <a:pPr eaLnBrk="1" hangingPunct="1">
              <a:defRPr/>
            </a:pPr>
            <a:endParaRPr lang="en-US" altLang="zh-CN" sz="2800" dirty="0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/>
      <p:bldP spid="9523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4E2D5C7-A0A2-4C1E-9474-D0EB34F517EF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3379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52F6BF9-EC5D-49F6-87D4-7482FE77878B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4813"/>
            <a:ext cx="6372225" cy="954087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5.2.1 </a:t>
            </a:r>
            <a:r>
              <a:rPr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标准平衡常数的计算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16013" y="2133600"/>
            <a:ext cx="5784850" cy="1062038"/>
            <a:chOff x="720" y="1625"/>
            <a:chExt cx="3644" cy="669"/>
          </a:xfrm>
        </p:grpSpPr>
        <p:graphicFrame>
          <p:nvGraphicFramePr>
            <p:cNvPr id="33807" name="Object 7"/>
            <p:cNvGraphicFramePr>
              <a:graphicFrameLocks noChangeAspect="1"/>
            </p:cNvGraphicFramePr>
            <p:nvPr/>
          </p:nvGraphicFramePr>
          <p:xfrm>
            <a:off x="720" y="1625"/>
            <a:ext cx="296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4" name="Equation" r:id="rId3" imgW="4711700" imgH="457200" progId="Equation.3">
                    <p:embed/>
                  </p:oleObj>
                </mc:Choice>
                <mc:Fallback>
                  <p:oleObj name="Equation" r:id="rId3" imgW="4711700" imgH="457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625"/>
                          <a:ext cx="296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8" name="Object 9"/>
            <p:cNvGraphicFramePr>
              <a:graphicFrameLocks noChangeAspect="1"/>
            </p:cNvGraphicFramePr>
            <p:nvPr/>
          </p:nvGraphicFramePr>
          <p:xfrm>
            <a:off x="720" y="2010"/>
            <a:ext cx="3644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5" name="Equation" r:id="rId5" imgW="5778500" imgH="444500" progId="Equation.3">
                    <p:embed/>
                  </p:oleObj>
                </mc:Choice>
                <mc:Fallback>
                  <p:oleObj name="Equation" r:id="rId5" imgW="5778500" imgH="4445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010"/>
                          <a:ext cx="3644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116013" y="3357563"/>
            <a:ext cx="5761037" cy="1081087"/>
            <a:chOff x="720" y="2387"/>
            <a:chExt cx="3204" cy="681"/>
          </a:xfrm>
        </p:grpSpPr>
        <p:graphicFrame>
          <p:nvGraphicFramePr>
            <p:cNvPr id="33805" name="Object 11"/>
            <p:cNvGraphicFramePr>
              <a:graphicFrameLocks noChangeAspect="1"/>
            </p:cNvGraphicFramePr>
            <p:nvPr/>
          </p:nvGraphicFramePr>
          <p:xfrm>
            <a:off x="720" y="2387"/>
            <a:ext cx="320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6" name="Equation" r:id="rId7" imgW="5092700" imgH="482600" progId="Equation.3">
                    <p:embed/>
                  </p:oleObj>
                </mc:Choice>
                <mc:Fallback>
                  <p:oleObj name="Equation" r:id="rId7" imgW="5092700" imgH="482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387"/>
                          <a:ext cx="320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6" name="Object 13"/>
            <p:cNvGraphicFramePr>
              <a:graphicFrameLocks noChangeAspect="1"/>
            </p:cNvGraphicFramePr>
            <p:nvPr/>
          </p:nvGraphicFramePr>
          <p:xfrm>
            <a:off x="720" y="2784"/>
            <a:ext cx="191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7" name="Equation" r:id="rId9" imgW="3048000" imgH="444500" progId="Equation.3">
                    <p:embed/>
                  </p:oleObj>
                </mc:Choice>
                <mc:Fallback>
                  <p:oleObj name="Equation" r:id="rId9" imgW="3048000" imgH="444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784"/>
                          <a:ext cx="191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6271" name="Object 15"/>
          <p:cNvGraphicFramePr>
            <a:graphicFrameLocks noChangeAspect="1"/>
          </p:cNvGraphicFramePr>
          <p:nvPr/>
        </p:nvGraphicFramePr>
        <p:xfrm>
          <a:off x="1187450" y="1412875"/>
          <a:ext cx="46085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8" name="Equation" r:id="rId11" imgW="2476500" imgH="444500" progId="Equation.3">
                  <p:embed/>
                </p:oleObj>
              </mc:Choice>
              <mc:Fallback>
                <p:oleObj name="Equation" r:id="rId11" imgW="2476500" imgH="444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12875"/>
                        <a:ext cx="46085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755650" y="45815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kumimoji="1"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由平衡常数预计反应实现的可能性。</a:t>
            </a:r>
            <a:r>
              <a:rPr kumimoji="1"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3" action="ppaction://hlinksldjump"/>
              </a:rPr>
              <a:t>（固氮）</a:t>
            </a:r>
            <a:r>
              <a:rPr kumimoji="1" lang="zh-CN" altLang="en-US" sz="2400" b="1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3" action="ppaction://hlinksldjump"/>
              </a:rPr>
              <a:t> </a:t>
            </a:r>
            <a:endParaRPr kumimoji="1" lang="zh-CN" altLang="en-US" sz="2400" b="1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6273" name="Text Box 17"/>
          <p:cNvSpPr txBox="1">
            <a:spLocks noChangeArrowheads="1"/>
          </p:cNvSpPr>
          <p:nvPr/>
        </p:nvSpPr>
        <p:spPr bwMode="auto">
          <a:xfrm>
            <a:off x="755650" y="5084763"/>
            <a:ext cx="6781800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2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．</a:t>
            </a:r>
            <a:r>
              <a:rPr kumimoji="1" lang="zh-CN" altLang="en-US" sz="2800" b="1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由平衡常数预计反应的方向和限度。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</a:rPr>
              <a:t>     </a:t>
            </a:r>
            <a:r>
              <a:rPr kumimoji="1"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(1) 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预计反应的方向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4" action="ppaction://hlinksldjump"/>
              </a:rPr>
              <a:t>（例</a:t>
            </a:r>
            <a:r>
              <a:rPr kumimoji="1"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4" action="ppaction://hlinksldjump"/>
              </a:rPr>
              <a:t>2-2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4" action="ppaction://hlinksldjump"/>
              </a:rPr>
              <a:t>） </a:t>
            </a:r>
            <a:endParaRPr kumimoji="1" lang="zh-CN" altLang="en-US" sz="240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  </a:t>
            </a:r>
            <a:r>
              <a:rPr kumimoji="1"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(2) 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预计反应的程度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5" action="ppaction://hlinksldjump"/>
              </a:rPr>
              <a:t>（例</a:t>
            </a:r>
            <a:r>
              <a:rPr kumimoji="1" lang="en-US" altLang="zh-CN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5" action="ppaction://hlinksldjump"/>
              </a:rPr>
              <a:t>2-3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5" action="ppaction://hlinksldjump"/>
              </a:rPr>
              <a:t>）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  <a:hlinkClick r:id="rId15" action="ppaction://hlinksldjump"/>
              </a:rPr>
              <a:t>  </a:t>
            </a:r>
            <a:endParaRPr kumimoji="1" lang="zh-CN" altLang="en-US" sz="280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6276" name="AutoShape 20">
            <a:hlinkClick r:id="rId1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77200" y="1295400"/>
            <a:ext cx="533400" cy="53340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0000CC"/>
              </a:solidFill>
              <a:latin typeface="Verdana" pitchFamily="34" charset="0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8" grpId="0"/>
      <p:bldP spid="96272" grpId="0"/>
      <p:bldP spid="96273" grpId="0"/>
      <p:bldP spid="9627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ED4E20C-AD96-4134-AE53-1A3523DB1D6E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3481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2A6BE98-81C1-46A7-B74E-7472196894AC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333375"/>
            <a:ext cx="7772400" cy="1143000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3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自然界中氮的循环</a:t>
            </a:r>
          </a:p>
        </p:txBody>
      </p:sp>
      <p:pic>
        <p:nvPicPr>
          <p:cNvPr id="34821" name="Picture 3" descr="gas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84313"/>
            <a:ext cx="7140575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3"/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7A27056-8CA9-4642-B924-84732041D58D}" type="slidenum">
              <a:rPr kumimoji="1" lang="en-US" altLang="zh-CN" sz="2400" b="1">
                <a:latin typeface="Times New Roman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1" lang="en-US" altLang="zh-CN" sz="2400" b="1">
              <a:latin typeface="Times New Roman" pitchFamily="18" charset="0"/>
            </a:endParaRP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703263" y="3930650"/>
            <a:ext cx="28130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Richard F. Heck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1931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University of Delaware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USA</a:t>
            </a:r>
          </a:p>
        </p:txBody>
      </p:sp>
      <p:sp>
        <p:nvSpPr>
          <p:cNvPr id="1102854" name="Text Box 6"/>
          <p:cNvSpPr txBox="1">
            <a:spLocks noChangeArrowheads="1"/>
          </p:cNvSpPr>
          <p:nvPr/>
        </p:nvSpPr>
        <p:spPr bwMode="auto">
          <a:xfrm>
            <a:off x="539750" y="692150"/>
            <a:ext cx="625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The Nobel Prize in Chemistry 2010</a:t>
            </a: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516313" y="3930650"/>
            <a:ext cx="25685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Ei-ichi Negishi </a:t>
            </a:r>
            <a:r>
              <a:rPr kumimoji="1" lang="en-US" altLang="zh-CN" sz="1600" b="1">
                <a:solidFill>
                  <a:srgbClr val="FF33CC"/>
                </a:solidFill>
              </a:rPr>
              <a:t>(</a:t>
            </a:r>
            <a:r>
              <a:rPr kumimoji="1" lang="zh-CN" altLang="en-US" sz="1600" b="1">
                <a:solidFill>
                  <a:srgbClr val="FF33CC"/>
                </a:solidFill>
              </a:rPr>
              <a:t>根岸英一</a:t>
            </a:r>
            <a:r>
              <a:rPr kumimoji="1" lang="en-US" altLang="zh-CN" sz="1600" b="1">
                <a:solidFill>
                  <a:srgbClr val="FF33CC"/>
                </a:solidFill>
              </a:rPr>
              <a:t>)</a:t>
            </a:r>
            <a:endParaRPr kumimoji="1" lang="en-US" altLang="zh-CN" sz="1600" b="1">
              <a:solidFill>
                <a:srgbClr val="FF33CC"/>
              </a:solidFill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1935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Purdue Univ.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USA</a:t>
            </a:r>
          </a:p>
        </p:txBody>
      </p:sp>
      <p:sp>
        <p:nvSpPr>
          <p:cNvPr id="5126" name="Text Box 9"/>
          <p:cNvSpPr txBox="1">
            <a:spLocks noChangeArrowheads="1"/>
          </p:cNvSpPr>
          <p:nvPr/>
        </p:nvSpPr>
        <p:spPr bwMode="auto">
          <a:xfrm>
            <a:off x="6330950" y="3935413"/>
            <a:ext cx="28130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Akira Suzuki </a:t>
            </a:r>
            <a:r>
              <a:rPr kumimoji="1" lang="en-US" altLang="zh-CN" sz="1600" b="1">
                <a:solidFill>
                  <a:srgbClr val="FF33CC"/>
                </a:solidFill>
              </a:rPr>
              <a:t>(</a:t>
            </a:r>
            <a:r>
              <a:rPr kumimoji="1" lang="zh-CN" altLang="en-US" sz="1600" b="1">
                <a:solidFill>
                  <a:srgbClr val="FF33CC"/>
                </a:solidFill>
              </a:rPr>
              <a:t>铃木章</a:t>
            </a:r>
            <a:r>
              <a:rPr kumimoji="1" lang="en-US" altLang="zh-CN" sz="1600" b="1">
                <a:solidFill>
                  <a:srgbClr val="FF33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1930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Hokkaido Univ.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Japan</a:t>
            </a:r>
          </a:p>
        </p:txBody>
      </p:sp>
      <p:sp>
        <p:nvSpPr>
          <p:cNvPr id="5127" name="Text Box 10"/>
          <p:cNvSpPr txBox="1">
            <a:spLocks noChangeArrowheads="1"/>
          </p:cNvSpPr>
          <p:nvPr/>
        </p:nvSpPr>
        <p:spPr bwMode="auto">
          <a:xfrm>
            <a:off x="844550" y="5562600"/>
            <a:ext cx="808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 b="1">
                <a:solidFill>
                  <a:srgbClr val="FF00FF"/>
                </a:solidFill>
              </a:rPr>
              <a:t>"for palladium-catalyzed cross couplings in organic synthesis"</a:t>
            </a:r>
          </a:p>
        </p:txBody>
      </p:sp>
      <p:sp>
        <p:nvSpPr>
          <p:cNvPr id="1102859" name="Text Box 11"/>
          <p:cNvSpPr txBox="1">
            <a:spLocks noChangeArrowheads="1"/>
          </p:cNvSpPr>
          <p:nvPr/>
        </p:nvSpPr>
        <p:spPr bwMode="auto">
          <a:xfrm>
            <a:off x="5767388" y="6521450"/>
            <a:ext cx="3235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http://nobelprize.org</a:t>
            </a:r>
          </a:p>
        </p:txBody>
      </p:sp>
      <p:pic>
        <p:nvPicPr>
          <p:cNvPr id="14" name="图片 13" descr="heck_postcar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8" y="1268413"/>
            <a:ext cx="1655762" cy="25384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5" name="图片 14" descr="negishi_postcar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325" y="1268413"/>
            <a:ext cx="1655763" cy="25384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6" name="图片 15" descr="suzuki_postc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1268413"/>
            <a:ext cx="1655763" cy="25384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65150"/>
            <a:ext cx="855345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320675"/>
            <a:ext cx="8915400" cy="59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AFC7802-4F7F-4FA0-A544-4EF6E95C204F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584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493E69-572B-429F-9916-7EF14E551C47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476250"/>
            <a:ext cx="7772400" cy="782638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固     氮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268413"/>
            <a:ext cx="8458200" cy="15128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36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    </a:t>
            </a:r>
            <a:r>
              <a:rPr lang="zh-CN" altLang="en-US" sz="24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将大气中的氮转变为能为植物直接吸收的氮化物，这一过程叫作“固氮”。这是人类长期追求的目标。从化学上看至少有两种可能的方法：</a:t>
            </a:r>
          </a:p>
        </p:txBody>
      </p:sp>
      <p:graphicFrame>
        <p:nvGraphicFramePr>
          <p:cNvPr id="169984" name="Object 0"/>
          <p:cNvGraphicFramePr>
            <a:graphicFrameLocks noChangeAspect="1"/>
          </p:cNvGraphicFramePr>
          <p:nvPr/>
        </p:nvGraphicFramePr>
        <p:xfrm>
          <a:off x="1833563" y="2852738"/>
          <a:ext cx="54752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4" name="Equation" r:id="rId3" imgW="4191000" imgH="444500" progId="Equation.3">
                  <p:embed/>
                </p:oleObj>
              </mc:Choice>
              <mc:Fallback>
                <p:oleObj name="Equation" r:id="rId3" imgW="4191000" imgH="4445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563" y="2852738"/>
                        <a:ext cx="547528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5" name="Object 1"/>
          <p:cNvGraphicFramePr>
            <a:graphicFrameLocks noChangeAspect="1"/>
          </p:cNvGraphicFramePr>
          <p:nvPr/>
        </p:nvGraphicFramePr>
        <p:xfrm>
          <a:off x="1800225" y="3429000"/>
          <a:ext cx="55086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5" imgW="4622800" imgH="444500" progId="Equation.3">
                  <p:embed/>
                </p:oleObj>
              </mc:Choice>
              <mc:Fallback>
                <p:oleObj name="Equation" r:id="rId5" imgW="4622800" imgH="444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3429000"/>
                        <a:ext cx="55086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6" name="Object 2"/>
          <p:cNvGraphicFramePr>
            <a:graphicFrameLocks noChangeAspect="1"/>
          </p:cNvGraphicFramePr>
          <p:nvPr/>
        </p:nvGraphicFramePr>
        <p:xfrm>
          <a:off x="1979613" y="4576763"/>
          <a:ext cx="54721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6" name="Equation" r:id="rId7" imgW="3556000" imgH="508000" progId="Equation.3">
                  <p:embed/>
                </p:oleObj>
              </mc:Choice>
              <mc:Fallback>
                <p:oleObj name="Equation" r:id="rId7" imgW="35560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576763"/>
                        <a:ext cx="54721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828675" y="4005263"/>
            <a:ext cx="748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通过相应的计算，反应（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）的平衡常数为：</a:t>
            </a:r>
          </a:p>
        </p:txBody>
      </p:sp>
      <p:sp>
        <p:nvSpPr>
          <p:cNvPr id="72716" name="Text Box 12"/>
          <p:cNvSpPr txBox="1">
            <a:spLocks noChangeArrowheads="1"/>
          </p:cNvSpPr>
          <p:nvPr/>
        </p:nvSpPr>
        <p:spPr bwMode="auto">
          <a:xfrm>
            <a:off x="755650" y="5203825"/>
            <a:ext cx="7993063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  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平衡常数值如此小，表明生成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NO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的浓度微不足道，即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N</a:t>
            </a:r>
            <a:r>
              <a:rPr kumimoji="1" lang="en-US" altLang="zh-CN" sz="24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与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O</a:t>
            </a:r>
            <a:r>
              <a:rPr kumimoji="1" lang="en-US" altLang="zh-CN" sz="24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基本上不起反应。除自然界的雷电作用和汽车高温燃烧的尾气外，显然该反应不能作为室温固氮的实用方法。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9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9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9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9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07" grpId="0" build="p"/>
      <p:bldP spid="72714" grpId="0"/>
      <p:bldP spid="727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CBC377F-41FE-4947-8929-461CF362B121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686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AB6396E-C3B0-48C1-9679-176F9A54DA4D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476250"/>
            <a:ext cx="7772400" cy="779463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固     氮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30363"/>
            <a:ext cx="5040312" cy="50323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  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反应（</a:t>
            </a:r>
            <a:r>
              <a:rPr lang="en-US" altLang="zh-CN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2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）的平衡常数为：</a:t>
            </a: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           </a:t>
            </a:r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2555875" y="2198688"/>
          <a:ext cx="39608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name="Equation" r:id="rId3" imgW="3073400" imgH="508000" progId="Equation.3">
                  <p:embed/>
                </p:oleObj>
              </mc:Choice>
              <mc:Fallback>
                <p:oleObj name="Equation" r:id="rId3" imgW="30734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98688"/>
                        <a:ext cx="396081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utoShape 6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40650" y="5949950"/>
            <a:ext cx="533400" cy="53340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539750" y="3068638"/>
            <a:ext cx="813752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      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平衡常数相当大，表明平衡体系中主要的组分是希望得到的产物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NH</a:t>
            </a:r>
            <a:r>
              <a:rPr kumimoji="1" lang="en-US" altLang="zh-CN" sz="28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，此反应应当进行得很完全。但该反应在室温下的反应极慢。因此，只有在加热、加压和催化剂存在时，才可望工业化。可见，热力学结论只指出化学反应的可能性，却不能解决反应的现实性问题。</a:t>
            </a:r>
            <a:endParaRPr kumimoji="1"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  <p:bldP spid="73731" grpId="0" build="p"/>
      <p:bldP spid="73734" grpId="0" animBg="1"/>
      <p:bldP spid="737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DC2CF28-0C1E-4D37-8394-0901A8C6897F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789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16FE09C-E788-4738-BEF4-0114A8A86DDD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grpSp>
        <p:nvGrpSpPr>
          <p:cNvPr id="2" name="Group 1045"/>
          <p:cNvGrpSpPr>
            <a:grpSpLocks/>
          </p:cNvGrpSpPr>
          <p:nvPr/>
        </p:nvGrpSpPr>
        <p:grpSpPr bwMode="auto">
          <a:xfrm>
            <a:off x="395288" y="719138"/>
            <a:ext cx="8229600" cy="1630362"/>
            <a:chOff x="384" y="672"/>
            <a:chExt cx="5184" cy="1027"/>
          </a:xfrm>
        </p:grpSpPr>
        <p:sp>
          <p:nvSpPr>
            <p:cNvPr id="37904" name="Text Box 1026"/>
            <p:cNvSpPr txBox="1">
              <a:spLocks noChangeArrowheads="1"/>
            </p:cNvSpPr>
            <p:nvPr/>
          </p:nvSpPr>
          <p:spPr bwMode="auto">
            <a:xfrm>
              <a:off x="384" y="672"/>
              <a:ext cx="518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例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2-2  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在某温度时，将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2molO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2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、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1molSO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2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和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8molSO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3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气体混合加入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10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升的容器中，已知反应的平衡常数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Kc=100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  <a:ea typeface="黑体" pitchFamily="2" charset="-122"/>
                </a:rPr>
                <a:t>，问下列反应将向何方进行？</a:t>
              </a:r>
            </a:p>
          </p:txBody>
        </p:sp>
        <p:graphicFrame>
          <p:nvGraphicFramePr>
            <p:cNvPr id="37905" name="Object 1027"/>
            <p:cNvGraphicFramePr>
              <a:graphicFrameLocks noChangeAspect="1"/>
            </p:cNvGraphicFramePr>
            <p:nvPr/>
          </p:nvGraphicFramePr>
          <p:xfrm>
            <a:off x="1488" y="1392"/>
            <a:ext cx="249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91" r:id="rId3" imgW="1866900" imgH="228600" progId="Equation.3">
                    <p:embed/>
                  </p:oleObj>
                </mc:Choice>
                <mc:Fallback>
                  <p:oleObj r:id="rId3" imgW="1866900" imgH="228600" progId="Equation.3">
                    <p:embed/>
                    <p:pic>
                      <p:nvPicPr>
                        <p:cNvPr id="0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392"/>
                          <a:ext cx="2496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25" name="Rectangle 1029"/>
          <p:cNvSpPr>
            <a:spLocks noChangeArrowheads="1"/>
          </p:cNvSpPr>
          <p:nvPr/>
        </p:nvSpPr>
        <p:spPr bwMode="auto">
          <a:xfrm>
            <a:off x="395288" y="26844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解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 ：</a:t>
            </a:r>
          </a:p>
        </p:txBody>
      </p:sp>
      <p:grpSp>
        <p:nvGrpSpPr>
          <p:cNvPr id="3" name="Group 1038"/>
          <p:cNvGrpSpPr>
            <a:grpSpLocks/>
          </p:cNvGrpSpPr>
          <p:nvPr/>
        </p:nvGrpSpPr>
        <p:grpSpPr bwMode="auto">
          <a:xfrm>
            <a:off x="990600" y="2667000"/>
            <a:ext cx="7924800" cy="1208088"/>
            <a:chOff x="624" y="1680"/>
            <a:chExt cx="4992" cy="761"/>
          </a:xfrm>
        </p:grpSpPr>
        <p:sp>
          <p:nvSpPr>
            <p:cNvPr id="37900" name="Text Box 1030"/>
            <p:cNvSpPr txBox="1">
              <a:spLocks noChangeArrowheads="1"/>
            </p:cNvSpPr>
            <p:nvPr/>
          </p:nvSpPr>
          <p:spPr bwMode="auto">
            <a:xfrm>
              <a:off x="720" y="1680"/>
              <a:ext cx="48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bg2"/>
                  </a:solidFill>
                  <a:latin typeface="Bookman Old Style" pitchFamily="18" charset="0"/>
                  <a:ea typeface="黑体" pitchFamily="2" charset="-122"/>
                </a:rPr>
                <a:t>本题所给为浓度平衡常数，故应先计算有关物质的浓度</a:t>
              </a:r>
              <a:r>
                <a:rPr kumimoji="1" lang="zh-CN" altLang="en-US" sz="2400">
                  <a:latin typeface="Bookman Old Style" pitchFamily="18" charset="0"/>
                  <a:ea typeface="黑体" pitchFamily="2" charset="-122"/>
                </a:rPr>
                <a:t>：</a:t>
              </a:r>
            </a:p>
          </p:txBody>
        </p:sp>
        <p:graphicFrame>
          <p:nvGraphicFramePr>
            <p:cNvPr id="37901" name="Object 1034"/>
            <p:cNvGraphicFramePr>
              <a:graphicFrameLocks noChangeAspect="1"/>
            </p:cNvGraphicFramePr>
            <p:nvPr/>
          </p:nvGraphicFramePr>
          <p:xfrm>
            <a:off x="624" y="2016"/>
            <a:ext cx="1433" cy="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92" name="Equation" r:id="rId5" imgW="1320227" imgH="393529" progId="Equation.3">
                    <p:embed/>
                  </p:oleObj>
                </mc:Choice>
                <mc:Fallback>
                  <p:oleObj name="Equation" r:id="rId5" imgW="1320227" imgH="393529" progId="Equation.3">
                    <p:embed/>
                    <p:pic>
                      <p:nvPicPr>
                        <p:cNvPr id="0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016"/>
                          <a:ext cx="1433" cy="4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2" name="Object 1033"/>
            <p:cNvGraphicFramePr>
              <a:graphicFrameLocks noChangeAspect="1"/>
            </p:cNvGraphicFramePr>
            <p:nvPr/>
          </p:nvGraphicFramePr>
          <p:xfrm>
            <a:off x="2160" y="2016"/>
            <a:ext cx="1440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93" r:id="rId7" imgW="1320227" imgH="393529" progId="Equation.3">
                    <p:embed/>
                  </p:oleObj>
                </mc:Choice>
                <mc:Fallback>
                  <p:oleObj r:id="rId7" imgW="1320227" imgH="393529" progId="Equation.3">
                    <p:embed/>
                    <p:pic>
                      <p:nvPicPr>
                        <p:cNvPr id="0" name="Object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016"/>
                          <a:ext cx="1440" cy="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3" name="Object 1032"/>
            <p:cNvGraphicFramePr>
              <a:graphicFrameLocks noChangeAspect="1"/>
            </p:cNvGraphicFramePr>
            <p:nvPr/>
          </p:nvGraphicFramePr>
          <p:xfrm>
            <a:off x="3888" y="2016"/>
            <a:ext cx="1333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94" r:id="rId9" imgW="1231366" imgH="393529" progId="Equation.3">
                    <p:embed/>
                  </p:oleObj>
                </mc:Choice>
                <mc:Fallback>
                  <p:oleObj r:id="rId9" imgW="1231366" imgH="393529" progId="Equation.3">
                    <p:embed/>
                    <p:pic>
                      <p:nvPicPr>
                        <p:cNvPr id="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016"/>
                          <a:ext cx="1333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1932" name="Object 1036"/>
          <p:cNvGraphicFramePr>
            <a:graphicFrameLocks noChangeAspect="1"/>
          </p:cNvGraphicFramePr>
          <p:nvPr/>
        </p:nvGraphicFramePr>
        <p:xfrm>
          <a:off x="2514600" y="3943350"/>
          <a:ext cx="52260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5" r:id="rId11" imgW="2679700" imgH="457200" progId="Equation.3">
                  <p:embed/>
                </p:oleObj>
              </mc:Choice>
              <mc:Fallback>
                <p:oleObj r:id="rId11" imgW="2679700" imgH="457200" progId="Equation.3">
                  <p:embed/>
                  <p:pic>
                    <p:nvPicPr>
                      <p:cNvPr id="0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943350"/>
                        <a:ext cx="52260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3" name="AutoShape 1047">
            <a:hlinkClick r:id="rId1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16913" y="5949950"/>
            <a:ext cx="533400" cy="53340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Bookman Old Style" pitchFamily="18" charset="0"/>
            </a:endParaRPr>
          </a:p>
        </p:txBody>
      </p:sp>
      <p:sp>
        <p:nvSpPr>
          <p:cNvPr id="81944" name="Text Box 1048"/>
          <p:cNvSpPr txBox="1">
            <a:spLocks noChangeArrowheads="1"/>
          </p:cNvSpPr>
          <p:nvPr/>
        </p:nvSpPr>
        <p:spPr bwMode="auto">
          <a:xfrm>
            <a:off x="1042988" y="5229225"/>
            <a:ext cx="756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latin typeface="Bookman Old Style" pitchFamily="18" charset="0"/>
                <a:ea typeface="黑体" pitchFamily="2" charset="-122"/>
              </a:rPr>
              <a:t>   </a:t>
            </a:r>
            <a:r>
              <a:rPr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由于</a:t>
            </a:r>
            <a:r>
              <a:rPr lang="zh-CN" altLang="en-US" sz="2400">
                <a:solidFill>
                  <a:srgbClr val="00FF99"/>
                </a:solidFill>
                <a:latin typeface="Bookman Old Style" pitchFamily="18" charset="0"/>
                <a:ea typeface="黑体" pitchFamily="2" charset="-122"/>
              </a:rPr>
              <a:t> </a:t>
            </a:r>
            <a:r>
              <a:rPr kumimoji="1" lang="en-US" altLang="zh-CN" sz="2400" i="1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en-US" altLang="zh-CN" sz="2400" i="1" baseline="-250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C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=100  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，</a:t>
            </a:r>
            <a:r>
              <a:rPr kumimoji="1"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J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  <a:ea typeface="DotumChe" pitchFamily="49" charset="-127"/>
              </a:rPr>
              <a:t>＞</a:t>
            </a:r>
            <a:r>
              <a:rPr kumimoji="1" lang="en-US" altLang="zh-CN" sz="2400" i="1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en-US" altLang="zh-CN" sz="2400" i="1" baseline="-250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C</a:t>
            </a:r>
            <a:r>
              <a:rPr kumimoji="1" lang="en-US" altLang="zh-CN" sz="2400"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，即在该条件下反应逆向，向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SO</a:t>
            </a:r>
            <a:r>
              <a:rPr kumimoji="1" lang="en-US" altLang="zh-CN" sz="24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分解方向进行。 </a:t>
            </a:r>
            <a:endParaRPr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81945" name="Rectangle 1049"/>
          <p:cNvSpPr>
            <a:spLocks noChangeArrowheads="1"/>
          </p:cNvSpPr>
          <p:nvPr/>
        </p:nvSpPr>
        <p:spPr bwMode="auto">
          <a:xfrm>
            <a:off x="2484438" y="4076700"/>
            <a:ext cx="360362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24168E"/>
                </a:solidFill>
                <a:latin typeface="Bookman Old Style" pitchFamily="18" charset="0"/>
                <a:ea typeface="黑体" pitchFamily="2" charset="-122"/>
              </a:rPr>
              <a:t>J</a:t>
            </a:r>
            <a:endParaRPr kumimoji="1" lang="en-US" altLang="zh-CN" sz="2400" b="1">
              <a:solidFill>
                <a:srgbClr val="24168E"/>
              </a:solidFill>
              <a:latin typeface="Bookman Old Style" pitchFamily="18" charset="0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/>
      <p:bldP spid="81943" grpId="0" animBg="1"/>
      <p:bldP spid="81944" grpId="0"/>
      <p:bldP spid="819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B90014B-7F17-483B-A892-BE388073C6A1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3891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A6F35CA-DBB0-4382-85A2-86EAA2C08C2F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790575" y="2060575"/>
            <a:ext cx="80295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解：由附录二中查得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:   </a:t>
            </a:r>
            <a:r>
              <a:rPr kumimoji="1" lang="en-US" altLang="zh-CN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CH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4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（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g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）</a:t>
            </a:r>
            <a:r>
              <a:rPr kumimoji="1" lang="en-US" altLang="zh-CN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+H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en-US" altLang="zh-CN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O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g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en-US" altLang="zh-CN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=  CO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g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en-US" altLang="zh-CN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+3H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 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（</a:t>
            </a:r>
            <a:r>
              <a:rPr kumimoji="1"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g</a:t>
            </a:r>
            <a:r>
              <a:rPr kumimoji="1" lang="zh-CN" altLang="en-US" sz="2000" baseline="-25000">
                <a:solidFill>
                  <a:srgbClr val="0000CC"/>
                </a:solidFill>
                <a:latin typeface="Bookman Old Style" pitchFamily="18" charset="0"/>
              </a:rPr>
              <a:t>）</a:t>
            </a:r>
            <a:r>
              <a:rPr kumimoji="1" lang="zh-CN" altLang="en-US" sz="2000">
                <a:solidFill>
                  <a:srgbClr val="0000CC"/>
                </a:solidFill>
                <a:latin typeface="Bookman Old Style" pitchFamily="18" charset="0"/>
              </a:rPr>
              <a:t> </a:t>
            </a:r>
          </a:p>
        </p:txBody>
      </p:sp>
      <p:graphicFrame>
        <p:nvGraphicFramePr>
          <p:cNvPr id="82959" name="Object 15"/>
          <p:cNvGraphicFramePr>
            <a:graphicFrameLocks noChangeAspect="1"/>
          </p:cNvGraphicFramePr>
          <p:nvPr/>
        </p:nvGraphicFramePr>
        <p:xfrm>
          <a:off x="900113" y="3141663"/>
          <a:ext cx="750887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6" name="Equation" r:id="rId3" imgW="4724400" imgH="1041400" progId="Equation.3">
                  <p:embed/>
                </p:oleObj>
              </mc:Choice>
              <mc:Fallback>
                <p:oleObj name="Equation" r:id="rId3" imgW="4724400" imgH="1041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141663"/>
                        <a:ext cx="7508875" cy="158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1" name="Object 17"/>
          <p:cNvGraphicFramePr>
            <a:graphicFrameLocks noChangeAspect="1"/>
          </p:cNvGraphicFramePr>
          <p:nvPr/>
        </p:nvGraphicFramePr>
        <p:xfrm>
          <a:off x="5508625" y="5589588"/>
          <a:ext cx="29527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7" name="Equation" r:id="rId5" imgW="1422400" imgH="241300" progId="Equation.3">
                  <p:embed/>
                </p:oleObj>
              </mc:Choice>
              <mc:Fallback>
                <p:oleObj name="Equation" r:id="rId5" imgW="1422400" imgH="241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589588"/>
                        <a:ext cx="29527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2" name="Object 18"/>
          <p:cNvGraphicFramePr>
            <a:graphicFrameLocks noChangeAspect="1"/>
          </p:cNvGraphicFramePr>
          <p:nvPr/>
        </p:nvGraphicFramePr>
        <p:xfrm>
          <a:off x="971550" y="4941888"/>
          <a:ext cx="4465638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8" r:id="rId7" imgW="2425700" imgH="660400" progId="Equation.3">
                  <p:embed/>
                </p:oleObj>
              </mc:Choice>
              <mc:Fallback>
                <p:oleObj r:id="rId7" imgW="2425700" imgH="660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41888"/>
                        <a:ext cx="4465638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4" name="Object 20"/>
          <p:cNvGraphicFramePr>
            <a:graphicFrameLocks noChangeAspect="1"/>
          </p:cNvGraphicFramePr>
          <p:nvPr/>
        </p:nvGraphicFramePr>
        <p:xfrm>
          <a:off x="5580063" y="4941888"/>
          <a:ext cx="19431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9" r:id="rId9" imgW="888614" imgH="203112" progId="Equation.3">
                  <p:embed/>
                </p:oleObj>
              </mc:Choice>
              <mc:Fallback>
                <p:oleObj r:id="rId9" imgW="888614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941888"/>
                        <a:ext cx="19431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71" name="AutoShape 27">
            <a:hlinkClick r:id="rId11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534400" y="6248400"/>
            <a:ext cx="533400" cy="533400"/>
          </a:xfrm>
          <a:prstGeom prst="actionButtonRetur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Bookman Old Style" pitchFamily="18" charset="0"/>
            </a:endParaRPr>
          </a:p>
        </p:txBody>
      </p:sp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468313" y="476250"/>
            <a:ext cx="82089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例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2-3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甲烷与水蒸汽反应，是工业上制氢和制取燃料的重要反应： </a:t>
            </a:r>
            <a:endParaRPr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82973" name="Text Box 29"/>
          <p:cNvSpPr txBox="1">
            <a:spLocks noChangeArrowheads="1"/>
          </p:cNvSpPr>
          <p:nvPr/>
        </p:nvSpPr>
        <p:spPr bwMode="auto">
          <a:xfrm>
            <a:off x="900113" y="1268413"/>
            <a:ext cx="79930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试利用标准生成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Gibbs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函数变，计算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25℃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时的标准平衡常数，判断该反应的可行性。 </a:t>
            </a:r>
            <a:endParaRPr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82974" name="Text Box 30"/>
          <p:cNvSpPr txBox="1">
            <a:spLocks noChangeArrowheads="1"/>
          </p:cNvSpPr>
          <p:nvPr/>
        </p:nvSpPr>
        <p:spPr bwMode="auto">
          <a:xfrm>
            <a:off x="2411413" y="2636838"/>
            <a:ext cx="5905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CC"/>
                </a:solidFill>
                <a:latin typeface="Bookman Old Style" pitchFamily="18" charset="0"/>
              </a:rPr>
              <a:t>/kJ·mol</a:t>
            </a:r>
            <a:r>
              <a:rPr kumimoji="1" lang="en-US" altLang="zh-CN" sz="1800" baseline="30000">
                <a:solidFill>
                  <a:srgbClr val="0000CC"/>
                </a:solidFill>
                <a:latin typeface="Bookman Old Style" pitchFamily="18" charset="0"/>
              </a:rPr>
              <a:t>-1</a:t>
            </a:r>
            <a:r>
              <a:rPr kumimoji="1" lang="en-US" altLang="zh-CN" sz="1800">
                <a:solidFill>
                  <a:srgbClr val="0000CC"/>
                </a:solidFill>
                <a:latin typeface="Bookman Old Style" pitchFamily="18" charset="0"/>
              </a:rPr>
              <a:t>    –50.75    –228.6      –137.15    0 </a:t>
            </a:r>
          </a:p>
        </p:txBody>
      </p:sp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1908175" y="2636838"/>
            <a:ext cx="682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b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kumimoji="1" lang="en-US" altLang="zh-CN" sz="1800" b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f</a:t>
            </a:r>
            <a:r>
              <a:rPr kumimoji="1" lang="en-US" altLang="zh-CN" sz="1800" b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kumimoji="1" lang="ru-RU" altLang="zh-CN" sz="1800" b="1" baseline="30000">
                <a:latin typeface="Bookman Old Style" pitchFamily="18" charset="0"/>
                <a:sym typeface="Symbol" pitchFamily="18" charset="2"/>
              </a:rPr>
              <a:t>Ө</a:t>
            </a:r>
            <a:endParaRPr kumimoji="1" lang="en-US" altLang="zh-CN" sz="1800" b="1" baseline="3000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978" name="Text Box 34"/>
          <p:cNvSpPr txBox="1">
            <a:spLocks noChangeArrowheads="1"/>
          </p:cNvSpPr>
          <p:nvPr/>
        </p:nvSpPr>
        <p:spPr bwMode="auto">
          <a:xfrm>
            <a:off x="684213" y="4941888"/>
            <a:ext cx="7993062" cy="155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Bookman Old Style" pitchFamily="18" charset="0"/>
              </a:rPr>
              <a:t>        </a:t>
            </a:r>
            <a:r>
              <a:rPr kumimoji="1" lang="zh-CN" altLang="en-US" sz="2400">
                <a:solidFill>
                  <a:srgbClr val="24168E"/>
                </a:solidFill>
                <a:latin typeface="Bookman Old Style" pitchFamily="18" charset="0"/>
                <a:ea typeface="黑体" pitchFamily="2" charset="-122"/>
              </a:rPr>
              <a:t>此反应标准平衡常数极小，表示在该温度下，甲烷几乎不可能生成一氧化碳和氢气，即此反应在室温下无可行性。但它是吸热、熵增类型的反应，故在一定的高温下是可实现这一反应的。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71" grpId="0" animBg="1"/>
      <p:bldP spid="82972" grpId="0"/>
      <p:bldP spid="82973" grpId="0"/>
      <p:bldP spid="82974" grpId="0"/>
      <p:bldP spid="82976" grpId="0"/>
      <p:bldP spid="829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5C8F718-A783-45D7-9877-79DDBC67D091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3993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9211DD-7756-4838-9424-9E92B2F35CA2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728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622300"/>
            <a:ext cx="8640762" cy="574675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altLang="zh-CN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5.2.2  </a:t>
            </a:r>
            <a:r>
              <a:rPr lang="zh-CN" altLang="en-US" sz="32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平衡系统中各物质的量及转化率的计算</a:t>
            </a:r>
          </a:p>
        </p:txBody>
      </p:sp>
      <p:graphicFrame>
        <p:nvGraphicFramePr>
          <p:cNvPr id="97285" name="Object 1029"/>
          <p:cNvGraphicFramePr>
            <a:graphicFrameLocks noChangeAspect="1"/>
          </p:cNvGraphicFramePr>
          <p:nvPr/>
        </p:nvGraphicFramePr>
        <p:xfrm>
          <a:off x="1331913" y="4076700"/>
          <a:ext cx="66103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4" name="Equation" r:id="rId3" imgW="6616700" imgH="762000" progId="Equation.3">
                  <p:embed/>
                </p:oleObj>
              </mc:Choice>
              <mc:Fallback>
                <p:oleObj name="Equation" r:id="rId3" imgW="6616700" imgH="7620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76700"/>
                        <a:ext cx="66103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7" name="Object 1031"/>
          <p:cNvGraphicFramePr>
            <a:graphicFrameLocks noChangeAspect="1"/>
          </p:cNvGraphicFramePr>
          <p:nvPr/>
        </p:nvGraphicFramePr>
        <p:xfrm>
          <a:off x="1331913" y="5013325"/>
          <a:ext cx="66833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5" name="公式" r:id="rId5" imgW="6692900" imgH="762000" progId="Equation.3">
                  <p:embed/>
                </p:oleObj>
              </mc:Choice>
              <mc:Fallback>
                <p:oleObj name="公式" r:id="rId5" imgW="6692900" imgH="76200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013325"/>
                        <a:ext cx="66833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9" name="Text Box 1033"/>
          <p:cNvSpPr txBox="1">
            <a:spLocks noChangeArrowheads="1"/>
          </p:cNvSpPr>
          <p:nvPr/>
        </p:nvSpPr>
        <p:spPr bwMode="auto">
          <a:xfrm>
            <a:off x="971550" y="1520825"/>
            <a:ext cx="7391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zh-CN" altLang="en-US" sz="24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有了平衡常数，即可计算平衡时各物质的平衡浓度，反应的</a:t>
            </a: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最大产量、转化率、离解率</a:t>
            </a:r>
            <a:r>
              <a:rPr kumimoji="1" lang="zh-CN" altLang="en-US" sz="24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以及达到某种要求所需反应物的量等。</a:t>
            </a:r>
          </a:p>
        </p:txBody>
      </p:sp>
      <p:sp>
        <p:nvSpPr>
          <p:cNvPr id="97290" name="Text Box 1034"/>
          <p:cNvSpPr txBox="1">
            <a:spLocks noChangeArrowheads="1"/>
          </p:cNvSpPr>
          <p:nvPr/>
        </p:nvSpPr>
        <p:spPr bwMode="auto">
          <a:xfrm>
            <a:off x="971550" y="2889250"/>
            <a:ext cx="731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latin typeface="Times New Roman" pitchFamily="18" charset="0"/>
              </a:rPr>
              <a:t>        </a:t>
            </a:r>
            <a:r>
              <a:rPr kumimoji="1" lang="zh-CN" altLang="en-US" sz="24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转化率是指反应物在平衡时已转化为生成物的百分数。离解率是指反应物在平衡时已离解为生成物的百分数。</a:t>
            </a:r>
            <a:r>
              <a:rPr kumimoji="1" lang="zh-CN" altLang="en-US" sz="2400">
                <a:latin typeface="黑体" pitchFamily="2" charset="-122"/>
                <a:ea typeface="黑体" pitchFamily="2" charset="-122"/>
              </a:rPr>
              <a:t> </a:t>
            </a:r>
          </a:p>
        </p:txBody>
      </p:sp>
      <p:grpSp>
        <p:nvGrpSpPr>
          <p:cNvPr id="2" name="Group 1040"/>
          <p:cNvGrpSpPr>
            <a:grpSpLocks/>
          </p:cNvGrpSpPr>
          <p:nvPr/>
        </p:nvGrpSpPr>
        <p:grpSpPr bwMode="auto">
          <a:xfrm>
            <a:off x="5292725" y="6021388"/>
            <a:ext cx="3241675" cy="457200"/>
            <a:chOff x="3334" y="3888"/>
            <a:chExt cx="2042" cy="288"/>
          </a:xfrm>
        </p:grpSpPr>
        <p:sp>
          <p:nvSpPr>
            <p:cNvPr id="39948" name="Text Box 1035"/>
            <p:cNvSpPr txBox="1">
              <a:spLocks noChangeArrowheads="1"/>
            </p:cNvSpPr>
            <p:nvPr/>
          </p:nvSpPr>
          <p:spPr bwMode="auto">
            <a:xfrm>
              <a:off x="3334" y="3888"/>
              <a:ext cx="10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7" action="ppaction://hlinksldjump"/>
                </a:rPr>
                <a:t>（例</a:t>
              </a:r>
              <a:r>
                <a:rPr kumimoji="1" lang="en-US" altLang="zh-CN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7" action="ppaction://hlinksldjump"/>
                </a:rPr>
                <a:t>2-4</a:t>
              </a:r>
              <a:r>
                <a:rPr kumimoji="1" lang="zh-CN" altLang="en-US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7" action="ppaction://hlinksldjump"/>
                </a:rPr>
                <a:t>）</a:t>
              </a:r>
              <a:endParaRPr kumimoji="1" lang="zh-CN" altLang="en-US" sz="2400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sp>
          <p:nvSpPr>
            <p:cNvPr id="39949" name="Text Box 1036"/>
            <p:cNvSpPr txBox="1">
              <a:spLocks noChangeArrowheads="1"/>
            </p:cNvSpPr>
            <p:nvPr/>
          </p:nvSpPr>
          <p:spPr bwMode="auto">
            <a:xfrm>
              <a:off x="4277" y="3888"/>
              <a:ext cx="10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8" action="ppaction://hlinksldjump"/>
                </a:rPr>
                <a:t>（例</a:t>
              </a:r>
              <a:r>
                <a:rPr kumimoji="1" lang="en-US" altLang="zh-CN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8" action="ppaction://hlinksldjump"/>
                </a:rPr>
                <a:t>2-5</a:t>
              </a:r>
              <a:r>
                <a:rPr kumimoji="1" lang="zh-CN" altLang="en-US" sz="2400">
                  <a:solidFill>
                    <a:schemeClr val="hlink"/>
                  </a:solidFill>
                  <a:latin typeface="Times New Roman" pitchFamily="18" charset="0"/>
                  <a:ea typeface="黑体" pitchFamily="2" charset="-122"/>
                  <a:hlinkClick r:id="rId8" action="ppaction://hlinksldjump"/>
                </a:rPr>
                <a:t>）</a:t>
              </a:r>
              <a:endParaRPr kumimoji="1" lang="zh-CN" altLang="en-US" sz="2400">
                <a:solidFill>
                  <a:schemeClr val="hlink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</p:grp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2" grpId="0"/>
      <p:bldP spid="97289" grpId="0" autoUpdateAnimBg="0"/>
      <p:bldP spid="97290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198C01E-0864-48A2-9D4F-CF331C4E1CAD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4096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01482A0-EE97-415B-A9E3-EA4B6398AEAE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539750" y="2827338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解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1116013" y="2852738"/>
            <a:ext cx="7543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设反应达到平衡时，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CO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已转化的浓度为</a:t>
            </a:r>
            <a:r>
              <a:rPr kumimoji="1" lang="en-US" altLang="zh-CN" sz="2400" i="1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x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mol·L</a:t>
            </a:r>
            <a:r>
              <a:rPr kumimoji="1" lang="en-US" altLang="zh-CN" sz="2400" baseline="300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-1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，则有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11188" y="4941888"/>
            <a:ext cx="7343775" cy="1522412"/>
            <a:chOff x="384" y="2544"/>
            <a:chExt cx="3888" cy="1228"/>
          </a:xfrm>
        </p:grpSpPr>
        <p:sp>
          <p:nvSpPr>
            <p:cNvPr id="40975" name="Text Box 17"/>
            <p:cNvSpPr txBox="1">
              <a:spLocks noChangeArrowheads="1"/>
            </p:cNvSpPr>
            <p:nvPr/>
          </p:nvSpPr>
          <p:spPr bwMode="auto">
            <a:xfrm>
              <a:off x="384" y="2544"/>
              <a:ext cx="3888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把各物质的平衡浓度代入平衡常数表达式：</a:t>
              </a: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</a:rPr>
                <a:t> </a:t>
              </a:r>
            </a:p>
          </p:txBody>
        </p:sp>
        <p:graphicFrame>
          <p:nvGraphicFramePr>
            <p:cNvPr id="40976" name="Object 19"/>
            <p:cNvGraphicFramePr>
              <a:graphicFrameLocks noChangeAspect="1"/>
            </p:cNvGraphicFramePr>
            <p:nvPr/>
          </p:nvGraphicFramePr>
          <p:xfrm>
            <a:off x="1762" y="2845"/>
            <a:ext cx="1822" cy="9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4" name="Equation" r:id="rId3" imgW="1688367" imgH="863225" progId="Equation.DSMT4">
                    <p:embed/>
                  </p:oleObj>
                </mc:Choice>
                <mc:Fallback>
                  <p:oleObj name="Equation" r:id="rId3" imgW="1688367" imgH="863225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2" y="2845"/>
                          <a:ext cx="1822" cy="9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001" name="Text Box 33"/>
          <p:cNvSpPr txBox="1">
            <a:spLocks noChangeArrowheads="1"/>
          </p:cNvSpPr>
          <p:nvPr/>
        </p:nvSpPr>
        <p:spPr bwMode="auto">
          <a:xfrm>
            <a:off x="611188" y="1665288"/>
            <a:ext cx="81359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在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1173K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达到平衡时，测得平衡常 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K</a:t>
            </a:r>
            <a:r>
              <a:rPr kumimoji="1" lang="en-US" altLang="zh-CN" sz="24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</a:t>
            </a:r>
            <a:r>
              <a:rPr kumimoji="1" lang="en-US" altLang="zh-CN" sz="2400" i="1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= 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1.00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，若在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100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升密闭容器中加入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CO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和水蒸汽各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200mol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，试求算在该温度下的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CO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转化率。</a:t>
            </a:r>
            <a:r>
              <a:rPr kumimoji="1" lang="zh-CN" altLang="en-US" sz="1800">
                <a:solidFill>
                  <a:srgbClr val="0000CC"/>
                </a:solidFill>
                <a:latin typeface="Bookman Old Style" pitchFamily="18" charset="0"/>
              </a:rPr>
              <a:t> </a:t>
            </a:r>
            <a:endParaRPr lang="zh-CN" altLang="en-US" sz="18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84003" name="Text Box 35"/>
          <p:cNvSpPr txBox="1">
            <a:spLocks noChangeArrowheads="1"/>
          </p:cNvSpPr>
          <p:nvPr/>
        </p:nvSpPr>
        <p:spPr bwMode="auto">
          <a:xfrm>
            <a:off x="1476375" y="1027113"/>
            <a:ext cx="6767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CO(g) </a:t>
            </a:r>
            <a:r>
              <a:rPr lang="zh-CN" altLang="en-US" sz="2400">
                <a:solidFill>
                  <a:srgbClr val="0000CC"/>
                </a:solidFill>
                <a:latin typeface="Bookman Old Style" pitchFamily="18" charset="0"/>
              </a:rPr>
              <a:t>＋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H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O(g)           CO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(g)  +  H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(g) </a:t>
            </a:r>
          </a:p>
        </p:txBody>
      </p:sp>
      <p:sp>
        <p:nvSpPr>
          <p:cNvPr id="84004" name="Line 36"/>
          <p:cNvSpPr>
            <a:spLocks noChangeShapeType="1"/>
          </p:cNvSpPr>
          <p:nvPr/>
        </p:nvSpPr>
        <p:spPr bwMode="auto">
          <a:xfrm>
            <a:off x="3851275" y="1268413"/>
            <a:ext cx="936625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5" name="Text Box 37"/>
          <p:cNvSpPr txBox="1">
            <a:spLocks noChangeArrowheads="1"/>
          </p:cNvSpPr>
          <p:nvPr/>
        </p:nvSpPr>
        <p:spPr bwMode="auto">
          <a:xfrm>
            <a:off x="179388" y="476250"/>
            <a:ext cx="5184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6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例</a:t>
            </a:r>
            <a:r>
              <a:rPr kumimoji="1" lang="en-US" altLang="zh-CN" sz="36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2-4</a:t>
            </a:r>
            <a:r>
              <a:rPr kumimoji="1" lang="en-US" altLang="zh-CN" sz="2400">
                <a:latin typeface="Bookman Old Style" pitchFamily="18" charset="0"/>
                <a:ea typeface="黑体" pitchFamily="2" charset="-122"/>
              </a:rPr>
              <a:t>  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已知反应</a:t>
            </a:r>
          </a:p>
        </p:txBody>
      </p:sp>
      <p:sp>
        <p:nvSpPr>
          <p:cNvPr id="84006" name="Text Box 38"/>
          <p:cNvSpPr txBox="1">
            <a:spLocks noChangeArrowheads="1"/>
          </p:cNvSpPr>
          <p:nvPr/>
        </p:nvSpPr>
        <p:spPr bwMode="auto">
          <a:xfrm>
            <a:off x="468313" y="3830638"/>
            <a:ext cx="828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起始浓度</a:t>
            </a:r>
            <a:r>
              <a:rPr kumimoji="1" lang="en-US" altLang="zh-CN" sz="1600" b="1">
                <a:solidFill>
                  <a:schemeClr val="hlink"/>
                </a:solidFill>
                <a:latin typeface="Bookman Old Style" pitchFamily="18" charset="0"/>
              </a:rPr>
              <a:t>/(mol·L</a:t>
            </a:r>
            <a:r>
              <a:rPr kumimoji="1" lang="en-US" altLang="zh-CN" sz="1600" b="1" baseline="30000">
                <a:solidFill>
                  <a:schemeClr val="hlink"/>
                </a:solidFill>
                <a:latin typeface="Bookman Old Style" pitchFamily="18" charset="0"/>
              </a:rPr>
              <a:t>-1</a:t>
            </a:r>
            <a:r>
              <a:rPr kumimoji="1" lang="en-US" altLang="zh-CN" sz="1600" b="1">
                <a:solidFill>
                  <a:schemeClr val="hlink"/>
                </a:solidFill>
                <a:latin typeface="Bookman Old Style" pitchFamily="18" charset="0"/>
              </a:rPr>
              <a:t>)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  <a:r>
              <a:rPr kumimoji="1" lang="en-US" altLang="zh-CN" sz="2000">
                <a:solidFill>
                  <a:schemeClr val="hlink"/>
                </a:solidFill>
                <a:latin typeface="Bookman Old Style" pitchFamily="18" charset="0"/>
              </a:rPr>
              <a:t>200/100=2  200/100=2       0            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平衡浓度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/</a:t>
            </a:r>
            <a:r>
              <a:rPr kumimoji="1" lang="en-US" altLang="zh-CN" sz="1600" b="1">
                <a:solidFill>
                  <a:schemeClr val="hlink"/>
                </a:solidFill>
                <a:latin typeface="Bookman Old Style" pitchFamily="18" charset="0"/>
              </a:rPr>
              <a:t>(mol·L</a:t>
            </a:r>
            <a:r>
              <a:rPr kumimoji="1" lang="en-US" altLang="zh-CN" sz="1600" b="1" baseline="30000">
                <a:solidFill>
                  <a:schemeClr val="hlink"/>
                </a:solidFill>
                <a:latin typeface="Bookman Old Style" pitchFamily="18" charset="0"/>
              </a:rPr>
              <a:t>-1</a:t>
            </a:r>
            <a:r>
              <a:rPr kumimoji="1" lang="en-US" altLang="zh-CN" sz="1600" b="1">
                <a:solidFill>
                  <a:schemeClr val="hlink"/>
                </a:solidFill>
                <a:latin typeface="Bookman Old Style" pitchFamily="18" charset="0"/>
              </a:rPr>
              <a:t>)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   2-</a:t>
            </a:r>
            <a:r>
              <a:rPr kumimoji="1" lang="en-US" altLang="zh-CN" sz="2400" i="1">
                <a:solidFill>
                  <a:schemeClr val="hlink"/>
                </a:solidFill>
                <a:latin typeface="Bookman Old Style" pitchFamily="18" charset="0"/>
              </a:rPr>
              <a:t>x  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      2-</a:t>
            </a:r>
            <a:r>
              <a:rPr kumimoji="1" lang="en-US" altLang="zh-CN" sz="2400" i="1">
                <a:solidFill>
                  <a:schemeClr val="hlink"/>
                </a:solidFill>
                <a:latin typeface="Bookman Old Style" pitchFamily="18" charset="0"/>
              </a:rPr>
              <a:t>x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            </a:t>
            </a:r>
            <a:r>
              <a:rPr kumimoji="1" lang="en-US" altLang="zh-CN" sz="2400" i="1">
                <a:solidFill>
                  <a:schemeClr val="hlink"/>
                </a:solidFill>
                <a:latin typeface="Bookman Old Style" pitchFamily="18" charset="0"/>
              </a:rPr>
              <a:t>x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          </a:t>
            </a:r>
            <a:r>
              <a:rPr kumimoji="1" lang="en-US" altLang="zh-CN" sz="2400" i="1">
                <a:solidFill>
                  <a:schemeClr val="hlink"/>
                </a:solidFill>
                <a:latin typeface="Bookman Old Style" pitchFamily="18" charset="0"/>
              </a:rPr>
              <a:t>x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  <a:endParaRPr lang="en-US" altLang="zh-CN" sz="2400">
              <a:solidFill>
                <a:schemeClr val="hlink"/>
              </a:solidFill>
              <a:latin typeface="Bookman Old Style" pitchFamily="18" charset="0"/>
            </a:endParaRPr>
          </a:p>
        </p:txBody>
      </p:sp>
      <p:sp>
        <p:nvSpPr>
          <p:cNvPr id="84007" name="Text Box 39"/>
          <p:cNvSpPr txBox="1">
            <a:spLocks noChangeArrowheads="1"/>
          </p:cNvSpPr>
          <p:nvPr/>
        </p:nvSpPr>
        <p:spPr bwMode="auto">
          <a:xfrm>
            <a:off x="2987675" y="3332163"/>
            <a:ext cx="583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CC"/>
                </a:solidFill>
                <a:latin typeface="Bookman Old Style" pitchFamily="18" charset="0"/>
              </a:rPr>
              <a:t>CO(g)     </a:t>
            </a:r>
            <a:r>
              <a:rPr lang="zh-CN" altLang="en-US" sz="2000">
                <a:solidFill>
                  <a:srgbClr val="0000CC"/>
                </a:solidFill>
                <a:latin typeface="Bookman Old Style" pitchFamily="18" charset="0"/>
              </a:rPr>
              <a:t>＋  </a:t>
            </a:r>
            <a:r>
              <a:rPr lang="en-US" altLang="zh-CN" sz="2000">
                <a:solidFill>
                  <a:srgbClr val="0000CC"/>
                </a:solidFill>
                <a:latin typeface="Bookman Old Style" pitchFamily="18" charset="0"/>
              </a:rPr>
              <a:t>H</a:t>
            </a:r>
            <a:r>
              <a:rPr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000">
                <a:solidFill>
                  <a:srgbClr val="0000CC"/>
                </a:solidFill>
                <a:latin typeface="Bookman Old Style" pitchFamily="18" charset="0"/>
              </a:rPr>
              <a:t>O(g)          CO</a:t>
            </a:r>
            <a:r>
              <a:rPr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000">
                <a:solidFill>
                  <a:srgbClr val="0000CC"/>
                </a:solidFill>
                <a:latin typeface="Bookman Old Style" pitchFamily="18" charset="0"/>
              </a:rPr>
              <a:t>(g)  +  H</a:t>
            </a:r>
            <a:r>
              <a:rPr lang="en-US" altLang="zh-CN" sz="2000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  <a:r>
              <a:rPr lang="en-US" altLang="zh-CN" sz="2000">
                <a:solidFill>
                  <a:srgbClr val="0000CC"/>
                </a:solidFill>
                <a:latin typeface="Bookman Old Style" pitchFamily="18" charset="0"/>
              </a:rPr>
              <a:t>(g)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4008" name="Line 40"/>
          <p:cNvSpPr>
            <a:spLocks noChangeShapeType="1"/>
          </p:cNvSpPr>
          <p:nvPr/>
        </p:nvSpPr>
        <p:spPr bwMode="auto">
          <a:xfrm>
            <a:off x="5435600" y="3573463"/>
            <a:ext cx="792163" cy="0"/>
          </a:xfrm>
          <a:prstGeom prst="line">
            <a:avLst/>
          </a:prstGeom>
          <a:noFill/>
          <a:ln w="38100">
            <a:solidFill>
              <a:srgbClr val="FF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  <p:bldP spid="83980" grpId="0"/>
      <p:bldP spid="84001" grpId="0"/>
      <p:bldP spid="84003" grpId="0"/>
      <p:bldP spid="84004" grpId="0" animBg="1"/>
      <p:bldP spid="84005" grpId="0"/>
      <p:bldP spid="84006" grpId="0"/>
      <p:bldP spid="84007" grpId="0"/>
      <p:bldP spid="8400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9113F6E-E48A-434C-BF51-C9B09D4C55C1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4198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9E603A2-B852-443A-940A-740650ABF909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468313" y="3500438"/>
            <a:ext cx="82296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2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   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1.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将反应物按化学方程式计量系数比混合后，再根据平衡常数计算出来的，称为该反应条件下理论上的</a:t>
            </a:r>
            <a:r>
              <a:rPr kumimoji="1" lang="zh-CN" altLang="en-US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最高转化率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。实际生产中，实际的转化率往往比理论转化率要低。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en-US" altLang="zh-CN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2.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原料配比能直接影响平衡转化率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。 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1188" y="1268413"/>
            <a:ext cx="6400800" cy="1152525"/>
            <a:chOff x="432" y="2544"/>
            <a:chExt cx="4032" cy="672"/>
          </a:xfrm>
        </p:grpSpPr>
        <p:sp>
          <p:nvSpPr>
            <p:cNvPr id="41992" name="Text Box 6"/>
            <p:cNvSpPr txBox="1">
              <a:spLocks noChangeArrowheads="1"/>
            </p:cNvSpPr>
            <p:nvPr/>
          </p:nvSpPr>
          <p:spPr bwMode="auto">
            <a:xfrm>
              <a:off x="432" y="2544"/>
              <a:ext cx="403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解得</a:t>
              </a:r>
              <a:r>
                <a:rPr kumimoji="1" lang="en-US" altLang="zh-CN" sz="2400" i="1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x</a:t>
              </a:r>
              <a:r>
                <a:rPr kumimoji="1" lang="en-US" altLang="zh-CN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=1mol·L</a:t>
              </a:r>
              <a:r>
                <a:rPr kumimoji="1" lang="en-US" altLang="zh-CN" sz="2400" baseline="300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-1</a:t>
              </a: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，故</a:t>
              </a:r>
              <a:r>
                <a:rPr kumimoji="1" lang="en-US" altLang="zh-CN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CO</a:t>
              </a: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  <a:ea typeface="黑体" pitchFamily="2" charset="-122"/>
                </a:rPr>
                <a:t>的平衡转化率为：</a:t>
              </a:r>
              <a:r>
                <a:rPr kumimoji="1" lang="zh-CN" altLang="en-US" sz="2400">
                  <a:solidFill>
                    <a:schemeClr val="hlink"/>
                  </a:solidFill>
                  <a:latin typeface="Bookman Old Style" pitchFamily="18" charset="0"/>
                </a:rPr>
                <a:t> </a:t>
              </a:r>
            </a:p>
          </p:txBody>
        </p:sp>
        <p:graphicFrame>
          <p:nvGraphicFramePr>
            <p:cNvPr id="41993" name="Object 7"/>
            <p:cNvGraphicFramePr>
              <a:graphicFrameLocks noChangeAspect="1"/>
            </p:cNvGraphicFramePr>
            <p:nvPr/>
          </p:nvGraphicFramePr>
          <p:xfrm>
            <a:off x="1609" y="2758"/>
            <a:ext cx="2423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1" r:id="rId3" imgW="2222500" imgH="419100" progId="Equation.3">
                    <p:embed/>
                  </p:oleObj>
                </mc:Choice>
                <mc:Fallback>
                  <p:oleObj r:id="rId3" imgW="2222500" imgH="4191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9" y="2758"/>
                          <a:ext cx="2423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395288" y="2924175"/>
            <a:ext cx="165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</a:rPr>
              <a:t>讨论：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DAB6CCB-D274-46F8-93ED-1521DB394D09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4301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BDD83F2-A472-48C6-815F-5992A50A835E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395288" y="1963738"/>
            <a:ext cx="798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FF33CC"/>
                </a:solidFill>
                <a:latin typeface="Bookman Old Style" pitchFamily="18" charset="0"/>
                <a:ea typeface="黑体" pitchFamily="2" charset="-122"/>
              </a:rPr>
              <a:t>分析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1116013" y="1935163"/>
            <a:ext cx="7777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该题解题的关键在于求各物质的分压，而根据气体的分压定律，在混合气体中，某组合气体的分压等于总压与其摩尔分数的乘积。 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684213" y="3375025"/>
            <a:ext cx="7848600" cy="1133475"/>
            <a:chOff x="336" y="1680"/>
            <a:chExt cx="4944" cy="714"/>
          </a:xfrm>
        </p:grpSpPr>
        <p:sp>
          <p:nvSpPr>
            <p:cNvPr id="43027" name="Text Box 10"/>
            <p:cNvSpPr txBox="1">
              <a:spLocks noChangeArrowheads="1"/>
            </p:cNvSpPr>
            <p:nvPr/>
          </p:nvSpPr>
          <p:spPr bwMode="auto">
            <a:xfrm>
              <a:off x="336" y="1680"/>
              <a:ext cx="49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平衡时，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</a:rPr>
                <a:t>NH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</a:rPr>
                <a:t>3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的摩尔分数为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</a:rPr>
                <a:t>0.40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，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</a:rPr>
                <a:t>N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、</a:t>
              </a:r>
              <a:r>
                <a:rPr kumimoji="1" lang="en-US" altLang="zh-CN" sz="2400">
                  <a:solidFill>
                    <a:srgbClr val="0000CC"/>
                  </a:solidFill>
                  <a:latin typeface="Bookman Old Style" pitchFamily="18" charset="0"/>
                </a:rPr>
                <a:t>H</a:t>
              </a:r>
              <a:r>
                <a:rPr kumimoji="1" lang="en-US" altLang="zh-CN" sz="2400" baseline="-30000">
                  <a:solidFill>
                    <a:srgbClr val="0000CC"/>
                  </a:solidFill>
                  <a:latin typeface="Bookman Old Style" pitchFamily="18" charset="0"/>
                </a:rPr>
                <a:t>2</a:t>
              </a:r>
              <a:r>
                <a:rPr kumimoji="1" lang="zh-CN" altLang="en-US" sz="2400">
                  <a:solidFill>
                    <a:srgbClr val="0000CC"/>
                  </a:solidFill>
                  <a:latin typeface="Bookman Old Style" pitchFamily="18" charset="0"/>
                </a:rPr>
                <a:t>摩尔分数分别为： </a:t>
              </a:r>
            </a:p>
          </p:txBody>
        </p:sp>
        <p:graphicFrame>
          <p:nvGraphicFramePr>
            <p:cNvPr id="43028" name="Object 11"/>
            <p:cNvGraphicFramePr>
              <a:graphicFrameLocks noChangeAspect="1"/>
            </p:cNvGraphicFramePr>
            <p:nvPr/>
          </p:nvGraphicFramePr>
          <p:xfrm>
            <a:off x="1008" y="1968"/>
            <a:ext cx="1641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49" r:id="rId3" imgW="1524000" imgH="393700" progId="Equation.3">
                    <p:embed/>
                  </p:oleObj>
                </mc:Choice>
                <mc:Fallback>
                  <p:oleObj r:id="rId3" imgW="1524000" imgH="3937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968"/>
                          <a:ext cx="1641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9" name="Object 13"/>
            <p:cNvGraphicFramePr>
              <a:graphicFrameLocks noChangeAspect="1"/>
            </p:cNvGraphicFramePr>
            <p:nvPr/>
          </p:nvGraphicFramePr>
          <p:xfrm>
            <a:off x="2976" y="1968"/>
            <a:ext cx="1654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0" r:id="rId5" imgW="1536033" imgH="393529" progId="Equation.3">
                    <p:embed/>
                  </p:oleObj>
                </mc:Choice>
                <mc:Fallback>
                  <p:oleObj r:id="rId5" imgW="1536033" imgH="393529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1654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611188" y="2827338"/>
            <a:ext cx="503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  <a:ea typeface="黑体" pitchFamily="2" charset="-122"/>
              </a:rPr>
              <a:t>解</a:t>
            </a:r>
            <a:r>
              <a:rPr kumimoji="1" lang="zh-CN" altLang="en-US" sz="2400">
                <a:solidFill>
                  <a:schemeClr val="hlink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5010" name="Text Box 18"/>
          <p:cNvSpPr txBox="1">
            <a:spLocks noChangeArrowheads="1"/>
          </p:cNvSpPr>
          <p:nvPr/>
        </p:nvSpPr>
        <p:spPr bwMode="auto">
          <a:xfrm>
            <a:off x="1187450" y="2827338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设所需总压力为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p(kPa)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，则平衡时各物质的分压分别为 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835150" y="4508500"/>
            <a:ext cx="5503863" cy="409575"/>
            <a:chOff x="1200" y="2544"/>
            <a:chExt cx="3467" cy="258"/>
          </a:xfrm>
        </p:grpSpPr>
        <p:graphicFrame>
          <p:nvGraphicFramePr>
            <p:cNvPr id="43024" name="Object 19"/>
            <p:cNvGraphicFramePr>
              <a:graphicFrameLocks noChangeAspect="1"/>
            </p:cNvGraphicFramePr>
            <p:nvPr/>
          </p:nvGraphicFramePr>
          <p:xfrm>
            <a:off x="1200" y="2544"/>
            <a:ext cx="944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1" r:id="rId7" imgW="876300" imgH="241300" progId="Equation.3">
                    <p:embed/>
                  </p:oleObj>
                </mc:Choice>
                <mc:Fallback>
                  <p:oleObj r:id="rId7" imgW="876300" imgH="241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544"/>
                          <a:ext cx="944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5" name="Object 21"/>
            <p:cNvGraphicFramePr>
              <a:graphicFrameLocks noChangeAspect="1"/>
            </p:cNvGraphicFramePr>
            <p:nvPr/>
          </p:nvGraphicFramePr>
          <p:xfrm>
            <a:off x="2496" y="2544"/>
            <a:ext cx="875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2" r:id="rId9" imgW="812447" imgH="241195" progId="Equation.3">
                    <p:embed/>
                  </p:oleObj>
                </mc:Choice>
                <mc:Fallback>
                  <p:oleObj r:id="rId9" imgW="812447" imgH="24119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544"/>
                          <a:ext cx="875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6" name="Object 23"/>
            <p:cNvGraphicFramePr>
              <a:graphicFrameLocks noChangeAspect="1"/>
            </p:cNvGraphicFramePr>
            <p:nvPr/>
          </p:nvGraphicFramePr>
          <p:xfrm>
            <a:off x="3792" y="2544"/>
            <a:ext cx="875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153" r:id="rId11" imgW="812447" imgH="241195" progId="Equation.3">
                    <p:embed/>
                  </p:oleObj>
                </mc:Choice>
                <mc:Fallback>
                  <p:oleObj r:id="rId11" imgW="812447" imgH="24119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2544"/>
                          <a:ext cx="875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018" name="Text Box 26"/>
          <p:cNvSpPr txBox="1">
            <a:spLocks noChangeArrowheads="1"/>
          </p:cNvSpPr>
          <p:nvPr/>
        </p:nvSpPr>
        <p:spPr bwMode="auto">
          <a:xfrm>
            <a:off x="468313" y="5059363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代入平衡常数式，即得： </a:t>
            </a:r>
          </a:p>
        </p:txBody>
      </p:sp>
      <p:graphicFrame>
        <p:nvGraphicFramePr>
          <p:cNvPr id="85019" name="Object 27"/>
          <p:cNvGraphicFramePr>
            <a:graphicFrameLocks noChangeAspect="1"/>
          </p:cNvGraphicFramePr>
          <p:nvPr/>
        </p:nvGraphicFramePr>
        <p:xfrm>
          <a:off x="395288" y="5589588"/>
          <a:ext cx="504031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4" r:id="rId13" imgW="3797300" imgH="508000" progId="Equation.3">
                  <p:embed/>
                </p:oleObj>
              </mc:Choice>
              <mc:Fallback>
                <p:oleObj r:id="rId13" imgW="3797300" imgH="508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589588"/>
                        <a:ext cx="5040312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21" name="Text Box 29"/>
          <p:cNvSpPr txBox="1">
            <a:spLocks noChangeArrowheads="1"/>
          </p:cNvSpPr>
          <p:nvPr/>
        </p:nvSpPr>
        <p:spPr bwMode="auto">
          <a:xfrm>
            <a:off x="3203575" y="6237288"/>
            <a:ext cx="863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FF33CC"/>
                </a:solidFill>
                <a:latin typeface="Bookman Old Style" pitchFamily="18" charset="0"/>
              </a:rPr>
              <a:t>得 ：</a:t>
            </a:r>
          </a:p>
        </p:txBody>
      </p:sp>
      <p:graphicFrame>
        <p:nvGraphicFramePr>
          <p:cNvPr id="85022" name="Object 30"/>
          <p:cNvGraphicFramePr>
            <a:graphicFrameLocks noChangeAspect="1"/>
          </p:cNvGraphicFramePr>
          <p:nvPr/>
        </p:nvGraphicFramePr>
        <p:xfrm>
          <a:off x="4500563" y="6313488"/>
          <a:ext cx="46434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5" name="公式" r:id="rId15" imgW="1803400" imgH="203200" progId="Equation.3">
                  <p:embed/>
                </p:oleObj>
              </mc:Choice>
              <mc:Fallback>
                <p:oleObj name="公式" r:id="rId15" imgW="1803400" imgH="203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6313488"/>
                        <a:ext cx="46434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31" name="Text Box 39"/>
          <p:cNvSpPr txBox="1">
            <a:spLocks noChangeArrowheads="1"/>
          </p:cNvSpPr>
          <p:nvPr/>
        </p:nvSpPr>
        <p:spPr bwMode="auto">
          <a:xfrm>
            <a:off x="395288" y="363538"/>
            <a:ext cx="83534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33CC"/>
                </a:solidFill>
                <a:latin typeface="Bookman Old Style" pitchFamily="18" charset="0"/>
                <a:ea typeface="黑体" pitchFamily="2" charset="-122"/>
              </a:rPr>
              <a:t>2-5</a:t>
            </a:r>
            <a:r>
              <a:rPr kumimoji="1" lang="en-US" altLang="zh-CN" sz="2400">
                <a:solidFill>
                  <a:schemeClr val="tx2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在一定温度时，合成氨反应</a:t>
            </a:r>
            <a:r>
              <a:rPr kumimoji="1"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N</a:t>
            </a:r>
            <a:r>
              <a:rPr kumimoji="1"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+3H</a:t>
            </a:r>
            <a:r>
              <a:rPr kumimoji="1"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 == 2NH</a:t>
            </a:r>
            <a:r>
              <a:rPr kumimoji="1"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的标准平衡常数 </a:t>
            </a:r>
            <a:r>
              <a:rPr lang="en-US" altLang="zh-CN" sz="24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24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=2.25X10</a:t>
            </a:r>
            <a:r>
              <a:rPr lang="en-US" altLang="zh-CN" sz="2400" baseline="30000">
                <a:solidFill>
                  <a:srgbClr val="0000CC"/>
                </a:solidFill>
                <a:latin typeface="Bookman Old Style" pitchFamily="18" charset="0"/>
              </a:rPr>
              <a:t>-4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。若在该温度下，</a:t>
            </a:r>
            <a:r>
              <a:rPr kumimoji="1"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N</a:t>
            </a:r>
            <a:r>
              <a:rPr kumimoji="1"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与</a:t>
            </a:r>
            <a:r>
              <a:rPr kumimoji="1"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H</a:t>
            </a:r>
            <a:r>
              <a:rPr kumimoji="1"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以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1∶3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的体积比在密闭容器反应，达到平衡时氨的体积百分数为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40%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，试估算平衡时所需要的总压力约为多少？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0" grpId="0"/>
      <p:bldP spid="85001" grpId="0"/>
      <p:bldP spid="85009" grpId="0"/>
      <p:bldP spid="85010" grpId="0"/>
      <p:bldP spid="85018" grpId="0"/>
      <p:bldP spid="85021" grpId="0"/>
      <p:bldP spid="850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7AC1959-0CAC-48FD-9EE9-6B3A4304572E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4403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35C6A0-460A-4323-BEF3-01F7CE3C19E9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1"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0000CC"/>
                </a:solidFill>
                <a:ea typeface="黑体" pitchFamily="2" charset="-122"/>
              </a:rPr>
              <a:t>5.2.3  </a:t>
            </a:r>
            <a:r>
              <a:rPr lang="zh-CN" altLang="en-US" sz="4000" dirty="0" smtClean="0">
                <a:solidFill>
                  <a:srgbClr val="0000CC"/>
                </a:solidFill>
                <a:ea typeface="黑体" pitchFamily="2" charset="-122"/>
              </a:rPr>
              <a:t>化学平衡的移动</a:t>
            </a:r>
            <a:r>
              <a:rPr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00338" y="4365625"/>
            <a:ext cx="4392612" cy="18716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hlinkClick r:id="rId3" action="ppaction://hlinksldjump"/>
              </a:rPr>
              <a:t>浓度对化学平衡的影响 </a:t>
            </a:r>
            <a:endParaRPr lang="zh-CN" altLang="en-US" sz="280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hlinkClick r:id="rId4" action="ppaction://hlinksldjump"/>
              </a:rPr>
              <a:t>压力对化学平衡的影响 </a:t>
            </a:r>
            <a:endParaRPr lang="zh-CN" altLang="en-US" sz="2800" smtClean="0">
              <a:solidFill>
                <a:schemeClr val="tx2"/>
              </a:solidFill>
              <a:latin typeface="黑体" pitchFamily="2" charset="-122"/>
              <a:ea typeface="黑体" pitchFamily="2" charset="-122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chemeClr val="tx2"/>
                </a:solidFill>
                <a:latin typeface="黑体" pitchFamily="2" charset="-122"/>
                <a:ea typeface="黑体" pitchFamily="2" charset="-122"/>
                <a:hlinkClick r:id="rId5" action="ppaction://hlinksldjump"/>
              </a:rPr>
              <a:t>温度对化学平衡的影响</a:t>
            </a:r>
            <a:r>
              <a:rPr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hlinkClick r:id="rId5" action="ppaction://hlinksldjump"/>
              </a:rPr>
              <a:t> </a:t>
            </a:r>
            <a:endParaRPr lang="zh-CN" altLang="en-US" sz="2800" smtClean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</a:endParaRPr>
          </a:p>
        </p:txBody>
      </p:sp>
      <p:graphicFrame>
        <p:nvGraphicFramePr>
          <p:cNvPr id="15375" name="Object 1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331913" y="2066925"/>
          <a:ext cx="64087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r:id="rId6" imgW="2070100" imgH="203200" progId="Equation.3">
                  <p:embed/>
                </p:oleObj>
              </mc:Choice>
              <mc:Fallback>
                <p:oleObj r:id="rId6" imgW="2070100" imgH="203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066925"/>
                        <a:ext cx="64087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9750" y="2565400"/>
          <a:ext cx="8353425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r:id="rId8" imgW="2781300" imgH="457200" progId="Equation.3">
                  <p:embed/>
                </p:oleObj>
              </mc:Choice>
              <mc:Fallback>
                <p:oleObj r:id="rId8" imgW="2781300" imgH="457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565400"/>
                        <a:ext cx="8353425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1D9D03D-58E2-4276-802A-04328865F77A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4505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69C58-FBA9-491C-944D-A4B4F7535D23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404813"/>
            <a:ext cx="5832475" cy="866775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40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浓度对化学平衡的影响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827088" y="1495425"/>
            <a:ext cx="61928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A50021"/>
              </a:buClr>
              <a:buFont typeface="Wingdings" pitchFamily="2" charset="2"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反应物的浓度与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Gibbs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函数有密切关系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:</a:t>
            </a:r>
          </a:p>
        </p:txBody>
      </p:sp>
      <p:sp>
        <p:nvSpPr>
          <p:cNvPr id="16407" name="Text Box 23"/>
          <p:cNvSpPr txBox="1">
            <a:spLocks noChangeArrowheads="1"/>
          </p:cNvSpPr>
          <p:nvPr/>
        </p:nvSpPr>
        <p:spPr bwMode="auto">
          <a:xfrm>
            <a:off x="1116013" y="1989138"/>
            <a:ext cx="143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平衡时：</a:t>
            </a:r>
          </a:p>
        </p:txBody>
      </p:sp>
      <p:sp>
        <p:nvSpPr>
          <p:cNvPr id="16408" name="Text Box 24"/>
          <p:cNvSpPr txBox="1">
            <a:spLocks noChangeArrowheads="1"/>
          </p:cNvSpPr>
          <p:nvPr/>
        </p:nvSpPr>
        <p:spPr bwMode="auto">
          <a:xfrm>
            <a:off x="2555875" y="19891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</a:t>
            </a:r>
            <a:r>
              <a:rPr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G</a:t>
            </a:r>
            <a:r>
              <a:rPr lang="en-US" altLang="zh-CN" sz="2400" baseline="-250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mT</a:t>
            </a:r>
            <a:r>
              <a:rPr lang="en-US" altLang="zh-CN" sz="2400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=0</a:t>
            </a:r>
          </a:p>
        </p:txBody>
      </p:sp>
      <p:sp>
        <p:nvSpPr>
          <p:cNvPr id="16409" name="Text Box 25"/>
          <p:cNvSpPr txBox="1">
            <a:spLocks noChangeArrowheads="1"/>
          </p:cNvSpPr>
          <p:nvPr/>
        </p:nvSpPr>
        <p:spPr bwMode="auto">
          <a:xfrm>
            <a:off x="4427538" y="1989138"/>
            <a:ext cx="302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∑G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反应物</a:t>
            </a: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= </a:t>
            </a: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∑G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生成物</a:t>
            </a: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755650" y="2636838"/>
            <a:ext cx="734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增加反应物浓度（或减小生成物浓度），都将使 ：</a:t>
            </a:r>
            <a:endParaRPr lang="zh-CN" altLang="en-US" sz="24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16411" name="Text Box 27"/>
          <p:cNvSpPr txBox="1">
            <a:spLocks noChangeArrowheads="1"/>
          </p:cNvSpPr>
          <p:nvPr/>
        </p:nvSpPr>
        <p:spPr bwMode="auto">
          <a:xfrm>
            <a:off x="539750" y="3716338"/>
            <a:ext cx="8459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反应将向减小</a:t>
            </a:r>
            <a:r>
              <a:rPr kumimoji="1" lang="en-US" altLang="zh-CN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Gibbs</a:t>
            </a: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函数方向，即平衡向反应的正方向移动。</a:t>
            </a:r>
          </a:p>
        </p:txBody>
      </p:sp>
      <p:sp>
        <p:nvSpPr>
          <p:cNvPr id="16412" name="Text Box 28"/>
          <p:cNvSpPr txBox="1">
            <a:spLocks noChangeArrowheads="1"/>
          </p:cNvSpPr>
          <p:nvPr/>
        </p:nvSpPr>
        <p:spPr bwMode="auto">
          <a:xfrm>
            <a:off x="2771775" y="3141663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∑G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生成物</a:t>
            </a:r>
            <a:r>
              <a:rPr lang="zh-CN" altLang="en-US" sz="2400">
                <a:solidFill>
                  <a:srgbClr val="FF0000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＜</a:t>
            </a:r>
            <a:r>
              <a:rPr lang="zh-CN" altLang="en-US" sz="24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∑</a:t>
            </a: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反应物</a:t>
            </a:r>
          </a:p>
        </p:txBody>
      </p:sp>
      <p:sp>
        <p:nvSpPr>
          <p:cNvPr id="16413" name="Text Box 29"/>
          <p:cNvSpPr txBox="1">
            <a:spLocks noChangeArrowheads="1"/>
          </p:cNvSpPr>
          <p:nvPr/>
        </p:nvSpPr>
        <p:spPr bwMode="auto">
          <a:xfrm>
            <a:off x="611188" y="4292600"/>
            <a:ext cx="806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同理，反应物的浓度减小（或生成物浓度增加），都将使</a:t>
            </a:r>
          </a:p>
        </p:txBody>
      </p:sp>
      <p:sp>
        <p:nvSpPr>
          <p:cNvPr id="16414" name="Text Box 30"/>
          <p:cNvSpPr txBox="1">
            <a:spLocks noChangeArrowheads="1"/>
          </p:cNvSpPr>
          <p:nvPr/>
        </p:nvSpPr>
        <p:spPr bwMode="auto">
          <a:xfrm>
            <a:off x="755650" y="5373688"/>
            <a:ext cx="252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平衡逆向移动</a:t>
            </a:r>
          </a:p>
        </p:txBody>
      </p:sp>
      <p:sp>
        <p:nvSpPr>
          <p:cNvPr id="16415" name="Text Box 31"/>
          <p:cNvSpPr txBox="1">
            <a:spLocks noChangeArrowheads="1"/>
          </p:cNvSpPr>
          <p:nvPr/>
        </p:nvSpPr>
        <p:spPr bwMode="auto">
          <a:xfrm>
            <a:off x="2771775" y="4941888"/>
            <a:ext cx="302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∑G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ea typeface="黑体" pitchFamily="2" charset="-122"/>
                <a:sym typeface="Symbol" pitchFamily="18" charset="2"/>
              </a:rPr>
              <a:t>反应物</a:t>
            </a: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&lt;</a:t>
            </a:r>
            <a:r>
              <a:rPr lang="en-US" altLang="zh-CN" sz="24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∑G</a:t>
            </a:r>
            <a:r>
              <a:rPr lang="zh-CN" altLang="en-US" sz="2400" baseline="-250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生成物</a:t>
            </a:r>
          </a:p>
        </p:txBody>
      </p:sp>
      <p:sp>
        <p:nvSpPr>
          <p:cNvPr id="16416" name="Text Box 32"/>
          <p:cNvSpPr txBox="1">
            <a:spLocks noChangeArrowheads="1"/>
          </p:cNvSpPr>
          <p:nvPr/>
        </p:nvSpPr>
        <p:spPr bwMode="auto">
          <a:xfrm>
            <a:off x="323850" y="6021388"/>
            <a:ext cx="8496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平衡朝着降低</a:t>
            </a:r>
            <a:r>
              <a:rPr kumimoji="1" lang="zh-CN" altLang="en-US">
                <a:solidFill>
                  <a:srgbClr val="FF0066"/>
                </a:solidFill>
                <a:latin typeface="Bookman Old Style" pitchFamily="18" charset="0"/>
                <a:ea typeface="黑体" pitchFamily="2" charset="-122"/>
              </a:rPr>
              <a:t>浓度变化</a:t>
            </a:r>
            <a:r>
              <a:rPr kumimoji="1" lang="zh-CN" altLang="en-US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的方向移动！！！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99" grpId="0" autoUpdateAnimBg="0"/>
      <p:bldP spid="16407" grpId="0"/>
      <p:bldP spid="16408" grpId="0"/>
      <p:bldP spid="16409" grpId="0"/>
      <p:bldP spid="16410" grpId="0"/>
      <p:bldP spid="16411" grpId="0"/>
      <p:bldP spid="16412" grpId="0"/>
      <p:bldP spid="16413" grpId="0"/>
      <p:bldP spid="16414" grpId="0"/>
      <p:bldP spid="16415" grpId="0"/>
      <p:bldP spid="164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055688" y="1273175"/>
          <a:ext cx="167005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Photo Editor 照片" r:id="rId3" imgW="1542857" imgH="2161905" progId="">
                  <p:embed/>
                </p:oleObj>
              </mc:Choice>
              <mc:Fallback>
                <p:oleObj name="Photo Editor 照片" r:id="rId3" imgW="1542857" imgH="216190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1273175"/>
                        <a:ext cx="1670050" cy="25368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1827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6259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The Nobel Prize in Chemistry 2007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984250" y="3886200"/>
            <a:ext cx="2743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Gerhard Ertl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</a:rPr>
              <a:t>b. 1936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1600" b="1">
              <a:solidFill>
                <a:schemeClr val="tx2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</a:rPr>
              <a:t>Fritz-Haber-Institut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</a:rPr>
              <a:t>der Max-Planck-Gesellschaft </a:t>
            </a:r>
            <a:br>
              <a:rPr kumimoji="1" lang="en-US" altLang="zh-CN" sz="1600" b="1">
                <a:solidFill>
                  <a:schemeClr val="tx2"/>
                </a:solidFill>
              </a:rPr>
            </a:br>
            <a:r>
              <a:rPr kumimoji="1" lang="en-US" altLang="zh-CN" sz="1600" b="1">
                <a:solidFill>
                  <a:schemeClr val="tx2"/>
                </a:solidFill>
              </a:rPr>
              <a:t>Berlin, Germany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024188" y="1768475"/>
            <a:ext cx="548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FF33CC"/>
                </a:solidFill>
              </a:rPr>
              <a:t>"for his studies of chemical processes on solid surfaces"</a:t>
            </a:r>
          </a:p>
        </p:txBody>
      </p:sp>
      <p:sp>
        <p:nvSpPr>
          <p:cNvPr id="1101830" name="Text Box 6"/>
          <p:cNvSpPr txBox="1">
            <a:spLocks noChangeArrowheads="1"/>
          </p:cNvSpPr>
          <p:nvPr/>
        </p:nvSpPr>
        <p:spPr bwMode="auto">
          <a:xfrm>
            <a:off x="633413" y="6521450"/>
            <a:ext cx="3235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http://nobelprize.org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4286250" y="6448425"/>
            <a:ext cx="4370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rgbClr val="FF66FF"/>
                </a:solidFill>
              </a:rPr>
              <a:t>http://chem.berkeley.edu/faculty/somorjai/</a:t>
            </a:r>
          </a:p>
        </p:txBody>
      </p:sp>
      <p:pic>
        <p:nvPicPr>
          <p:cNvPr id="615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7" t="10799" r="11249" b="28796"/>
          <a:stretch>
            <a:fillRect/>
          </a:stretch>
        </p:blipFill>
        <p:spPr bwMode="auto">
          <a:xfrm>
            <a:off x="3000375" y="2714625"/>
            <a:ext cx="5843588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87838C9-27EC-47F8-9A1D-235E0A7F6863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4608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DD9E7B-EBC2-4314-A905-A06B6DCC0610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549275"/>
            <a:ext cx="5832475" cy="693738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z="40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压力对化学平衡的影响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557338"/>
            <a:ext cx="80645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800" smtClean="0">
                <a:solidFill>
                  <a:srgbClr val="0000CC"/>
                </a:solidFill>
              </a:rPr>
              <a:t>         </a:t>
            </a:r>
            <a:r>
              <a:rPr lang="zh-CN" altLang="en-US" sz="240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增加平衡系统中某气体的分压，平衡将向减少该气体分压的方向移动；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     反之，减少某气体的分压，平衡将向着增加该气体分压的方向移动。这和增加（或减少）物质浓度的结果相一致。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     增加总压力，系统的平衡向着反应中气体分子数少的方向移动；减少总压，平衡则向气体分子数多的一方移动；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      如反应前后气体分子数相同，则总压不影响平衡。 对于纯液体、纯固体反应的体系，压力对反应影响不大。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smtClean="0">
                <a:solidFill>
                  <a:srgbClr val="0000CC"/>
                </a:solidFill>
              </a:rPr>
              <a:t>                                                             </a:t>
            </a:r>
            <a:r>
              <a:rPr lang="zh-CN" altLang="en-US" sz="2400" smtClean="0">
                <a:solidFill>
                  <a:srgbClr val="0000CC"/>
                </a:solidFill>
                <a:latin typeface="宋体" charset="-122"/>
                <a:hlinkClick r:id="rId2" action="ppaction://hlinksldjump"/>
              </a:rPr>
              <a:t>更详细的讨论</a:t>
            </a:r>
            <a:endParaRPr lang="zh-CN" altLang="en-US" sz="2400" smtClean="0">
              <a:solidFill>
                <a:srgbClr val="0000CC"/>
              </a:solidFill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4BDDD45-C85F-4744-AAD5-DD7C7F36FC24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4710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F019-C994-4E96-B20D-69A07AC77BC1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549275"/>
            <a:ext cx="4537075" cy="935038"/>
          </a:xfrm>
        </p:spPr>
        <p:txBody>
          <a:bodyPr anchorCtr="1"/>
          <a:lstStyle/>
          <a:p>
            <a:pPr eaLnBrk="1" hangingPunct="1"/>
            <a:r>
              <a:rPr lang="zh-CN" altLang="en-US" sz="4000" smtClean="0">
                <a:solidFill>
                  <a:srgbClr val="0000CC"/>
                </a:solidFill>
                <a:ea typeface="黑体" pitchFamily="2" charset="-122"/>
              </a:rPr>
              <a:t>总压对平衡的影响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773238"/>
            <a:ext cx="7772400" cy="7508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  <a:ea typeface="黑体" pitchFamily="2" charset="-122"/>
              </a:rPr>
              <a:t>对于反应</a:t>
            </a:r>
            <a:r>
              <a:rPr lang="zh-CN" altLang="en-US" smtClean="0">
                <a:solidFill>
                  <a:srgbClr val="00FF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 </a:t>
            </a:r>
            <a:r>
              <a:rPr lang="en-US" altLang="zh-CN" sz="280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aA(g) + bB (g) == cC (g)</a:t>
            </a:r>
            <a:endParaRPr lang="en-US" altLang="zh-CN" smtClean="0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ookman Old Style" pitchFamily="18" charset="0"/>
            </a:endParaRP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47813" y="2492375"/>
          <a:ext cx="4064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5" name="Equation" r:id="rId3" imgW="4064000" imgH="508000" progId="Equation.3">
                  <p:embed/>
                </p:oleObj>
              </mc:Choice>
              <mc:Fallback>
                <p:oleObj name="Equation" r:id="rId3" imgW="4064000" imgH="508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92375"/>
                        <a:ext cx="4064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8"/>
          <p:cNvGraphicFramePr>
            <a:graphicFrameLocks noChangeAspect="1"/>
          </p:cNvGraphicFramePr>
          <p:nvPr/>
        </p:nvGraphicFramePr>
        <p:xfrm>
          <a:off x="4470400" y="3206750"/>
          <a:ext cx="203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6" name="Equation" r:id="rId5" imgW="203112" imgH="444307" progId="Equation.3">
                  <p:embed/>
                </p:oleObj>
              </mc:Choice>
              <mc:Fallback>
                <p:oleObj name="Equation" r:id="rId5" imgW="203112" imgH="44430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3206750"/>
                        <a:ext cx="203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851275" y="3141663"/>
            <a:ext cx="2014538" cy="1490662"/>
            <a:chOff x="2472" y="2160"/>
            <a:chExt cx="1269" cy="939"/>
          </a:xfrm>
        </p:grpSpPr>
        <p:graphicFrame>
          <p:nvGraphicFramePr>
            <p:cNvPr id="47123" name="Object 9"/>
            <p:cNvGraphicFramePr>
              <a:graphicFrameLocks noChangeAspect="1"/>
            </p:cNvGraphicFramePr>
            <p:nvPr/>
          </p:nvGraphicFramePr>
          <p:xfrm>
            <a:off x="2472" y="2795"/>
            <a:ext cx="123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47" name="Equation" r:id="rId7" imgW="1955800" imgH="482600" progId="Equation.3">
                    <p:embed/>
                  </p:oleObj>
                </mc:Choice>
                <mc:Fallback>
                  <p:oleObj name="Equation" r:id="rId7" imgW="1955800" imgH="482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2795"/>
                          <a:ext cx="123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4" name="Object 10"/>
            <p:cNvGraphicFramePr>
              <a:graphicFrameLocks noChangeAspect="1"/>
            </p:cNvGraphicFramePr>
            <p:nvPr/>
          </p:nvGraphicFramePr>
          <p:xfrm>
            <a:off x="2517" y="2160"/>
            <a:ext cx="122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48" name="Equation" r:id="rId9" imgW="1943100" imgH="482600" progId="Equation.3">
                    <p:embed/>
                  </p:oleObj>
                </mc:Choice>
                <mc:Fallback>
                  <p:oleObj name="Equation" r:id="rId9" imgW="1943100" imgH="482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160"/>
                          <a:ext cx="122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5" name="Object 11"/>
            <p:cNvGraphicFramePr>
              <a:graphicFrameLocks noChangeAspect="1"/>
            </p:cNvGraphicFramePr>
            <p:nvPr/>
          </p:nvGraphicFramePr>
          <p:xfrm>
            <a:off x="2472" y="2478"/>
            <a:ext cx="122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49" name="Equation" r:id="rId11" imgW="1943100" imgH="482600" progId="Equation.3">
                    <p:embed/>
                  </p:oleObj>
                </mc:Choice>
                <mc:Fallback>
                  <p:oleObj name="Equation" r:id="rId11" imgW="1943100" imgH="482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2478"/>
                          <a:ext cx="122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258888" y="5373688"/>
          <a:ext cx="723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0" name="Equation" r:id="rId13" imgW="723586" imgH="330057" progId="Equation.3">
                  <p:embed/>
                </p:oleObj>
              </mc:Choice>
              <mc:Fallback>
                <p:oleObj name="Equation" r:id="rId13" imgW="723586" imgH="330057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373688"/>
                        <a:ext cx="7239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2" name="Object 18"/>
          <p:cNvGraphicFramePr>
            <a:graphicFrameLocks noChangeAspect="1"/>
          </p:cNvGraphicFramePr>
          <p:nvPr/>
        </p:nvGraphicFramePr>
        <p:xfrm>
          <a:off x="6084888" y="2492375"/>
          <a:ext cx="2146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1" name="Equation" r:id="rId15" imgW="2146300" imgH="508000" progId="Equation.3">
                  <p:embed/>
                </p:oleObj>
              </mc:Choice>
              <mc:Fallback>
                <p:oleObj name="Equation" r:id="rId15" imgW="2146300" imgH="508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492375"/>
                        <a:ext cx="2146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3" name="Text Box 19"/>
          <p:cNvSpPr txBox="1">
            <a:spLocks noChangeArrowheads="1"/>
          </p:cNvSpPr>
          <p:nvPr/>
        </p:nvSpPr>
        <p:spPr bwMode="auto">
          <a:xfrm>
            <a:off x="755650" y="3213100"/>
            <a:ext cx="2808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总压改变</a:t>
            </a:r>
            <a:r>
              <a:rPr kumimoji="1" lang="en-US" altLang="zh-CN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n</a:t>
            </a:r>
            <a:r>
              <a:rPr kumimoji="1" lang="zh-CN" altLang="en-US" sz="28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倍后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5292725" y="5949950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平衡正向移动</a:t>
            </a:r>
          </a:p>
        </p:txBody>
      </p:sp>
      <p:sp>
        <p:nvSpPr>
          <p:cNvPr id="52246" name="Rectangle 22"/>
          <p:cNvSpPr>
            <a:spLocks noChangeArrowheads="1"/>
          </p:cNvSpPr>
          <p:nvPr/>
        </p:nvSpPr>
        <p:spPr bwMode="auto">
          <a:xfrm>
            <a:off x="5364163" y="522922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zh-CN" altLang="en-US" sz="2800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平衡逆向移动</a:t>
            </a:r>
          </a:p>
        </p:txBody>
      </p:sp>
      <p:sp>
        <p:nvSpPr>
          <p:cNvPr id="52250" name="Text Box 26"/>
          <p:cNvSpPr txBox="1">
            <a:spLocks noChangeArrowheads="1"/>
          </p:cNvSpPr>
          <p:nvPr/>
        </p:nvSpPr>
        <p:spPr bwMode="auto">
          <a:xfrm>
            <a:off x="1187450" y="4581525"/>
            <a:ext cx="3313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0000CC"/>
                </a:solidFill>
                <a:latin typeface="Bookman Old Style" pitchFamily="18" charset="0"/>
              </a:rPr>
              <a:t>则  </a:t>
            </a:r>
            <a:r>
              <a:rPr kumimoji="1" lang="en-US" altLang="zh-CN" i="1">
                <a:solidFill>
                  <a:srgbClr val="0000CC"/>
                </a:solidFill>
                <a:latin typeface="Bookman Old Style" pitchFamily="18" charset="0"/>
              </a:rPr>
              <a:t>J </a:t>
            </a:r>
            <a:r>
              <a:rPr kumimoji="1" lang="en-US" altLang="zh-CN">
                <a:solidFill>
                  <a:srgbClr val="0000CC"/>
                </a:solidFill>
                <a:latin typeface="Bookman Old Style" pitchFamily="18" charset="0"/>
              </a:rPr>
              <a:t>=n</a:t>
            </a:r>
            <a:r>
              <a:rPr kumimoji="1" lang="en-US" altLang="zh-CN" baseline="30000">
                <a:solidFill>
                  <a:srgbClr val="0000CC"/>
                </a:solidFill>
                <a:latin typeface="Bookman Old Style" pitchFamily="18" charset="0"/>
              </a:rPr>
              <a:t>(c-a-b)</a:t>
            </a:r>
            <a:r>
              <a:rPr kumimoji="1" lang="en-US" altLang="zh-CN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kumimoji="1" lang="ru-RU" altLang="zh-CN" baseline="30000">
                <a:solidFill>
                  <a:srgbClr val="0000CC"/>
                </a:solidFill>
                <a:latin typeface="Bookman Old Style" pitchFamily="18" charset="0"/>
              </a:rPr>
              <a:t>Ө</a:t>
            </a:r>
            <a:endParaRPr kumimoji="1" lang="en-US" altLang="zh-CN" baseline="300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52251" name="Text Box 27"/>
          <p:cNvSpPr txBox="1">
            <a:spLocks noChangeArrowheads="1"/>
          </p:cNvSpPr>
          <p:nvPr/>
        </p:nvSpPr>
        <p:spPr bwMode="auto">
          <a:xfrm>
            <a:off x="2339975" y="5300663"/>
            <a:ext cx="3024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c &gt; a+b, </a:t>
            </a:r>
            <a:r>
              <a:rPr kumimoji="1" lang="en-US" altLang="zh-CN" sz="2800" i="1">
                <a:solidFill>
                  <a:srgbClr val="0000CC"/>
                </a:solidFill>
                <a:latin typeface="Bookman Old Style" pitchFamily="18" charset="0"/>
              </a:rPr>
              <a:t>J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 &gt; </a:t>
            </a:r>
            <a:r>
              <a:rPr kumimoji="1" lang="en-US" altLang="zh-CN" sz="2800" i="1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K</a:t>
            </a:r>
            <a:r>
              <a:rPr kumimoji="1" lang="ru-RU" altLang="zh-CN" sz="2800" baseline="3000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</a:p>
        </p:txBody>
      </p:sp>
      <p:sp>
        <p:nvSpPr>
          <p:cNvPr id="52252" name="Text Box 28"/>
          <p:cNvSpPr txBox="1">
            <a:spLocks noChangeArrowheads="1"/>
          </p:cNvSpPr>
          <p:nvPr/>
        </p:nvSpPr>
        <p:spPr bwMode="auto">
          <a:xfrm>
            <a:off x="2339975" y="6021388"/>
            <a:ext cx="3024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c 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&lt;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 a+b,   </a:t>
            </a:r>
            <a:r>
              <a:rPr kumimoji="1" lang="en-US" altLang="zh-CN" sz="2800" i="1">
                <a:solidFill>
                  <a:srgbClr val="0000CC"/>
                </a:solidFill>
                <a:latin typeface="Bookman Old Style" pitchFamily="18" charset="0"/>
              </a:rPr>
              <a:t>J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 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&lt;</a:t>
            </a:r>
            <a:r>
              <a:rPr kumimoji="1" lang="en-US" altLang="zh-CN" sz="2800" baseline="30000">
                <a:solidFill>
                  <a:srgbClr val="0000CC"/>
                </a:solidFill>
                <a:latin typeface="Bookman Old Style" pitchFamily="18" charset="0"/>
              </a:rPr>
              <a:t> </a:t>
            </a:r>
            <a:r>
              <a:rPr kumimoji="1" lang="en-US" altLang="zh-CN" sz="28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kumimoji="1" lang="ru-RU" altLang="zh-CN" sz="2800" baseline="30000">
                <a:solidFill>
                  <a:srgbClr val="0000CC"/>
                </a:solidFill>
                <a:latin typeface="Bookman Old Style" pitchFamily="18" charset="0"/>
              </a:rPr>
              <a:t>Ө</a:t>
            </a:r>
            <a:endParaRPr kumimoji="1" lang="en-US" altLang="zh-CN" sz="2800" baseline="300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build="p"/>
      <p:bldP spid="52243" grpId="0"/>
      <p:bldP spid="52245" grpId="0"/>
      <p:bldP spid="52246" grpId="0"/>
      <p:bldP spid="52250" grpId="0"/>
      <p:bldP spid="52251" grpId="0"/>
      <p:bldP spid="522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3F546C4-5ED0-4F96-ABD7-8F7582EC0C37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4813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9ED4B18-2CC2-475C-9146-5C91769E44D9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836613"/>
            <a:ext cx="8299450" cy="538003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相反，根据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</a:rPr>
              <a:t>   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J 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=n</a:t>
            </a:r>
            <a:r>
              <a:rPr lang="en-US" altLang="zh-CN" sz="2800" baseline="300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(c-a-b)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K</a:t>
            </a:r>
            <a:r>
              <a:rPr lang="ru-RU" altLang="zh-CN" sz="2800" baseline="300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baseline="300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    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  <a:cs typeface="Times New Roman" pitchFamily="18" charset="0"/>
              </a:rPr>
              <a:t>可知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  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n &lt;1  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</a:rPr>
              <a:t>c &gt; a+b, 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J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</a:rPr>
              <a:t> &lt; 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K </a:t>
            </a:r>
            <a:r>
              <a:rPr lang="ru-RU" altLang="zh-CN" sz="2800" baseline="300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</a:rPr>
              <a:t>Ө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 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平衡向正反应方向移动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</a:rPr>
              <a:t>           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</a:rPr>
              <a:t>c &lt; a+b, 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J</a:t>
            </a:r>
            <a:r>
              <a:rPr lang="en-US" altLang="zh-CN" sz="2800" smtClean="0">
                <a:solidFill>
                  <a:srgbClr val="0000CC"/>
                </a:solidFill>
                <a:latin typeface="Bookman Old Style" pitchFamily="18" charset="0"/>
              </a:rPr>
              <a:t> &gt; </a:t>
            </a:r>
            <a:r>
              <a:rPr lang="en-US" altLang="zh-CN" sz="2800" i="1" smtClean="0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ru-RU" altLang="zh-CN" sz="2800" baseline="30000" smtClean="0">
                <a:solidFill>
                  <a:srgbClr val="0000CC"/>
                </a:solidFill>
                <a:latin typeface="Bookman Old Style" pitchFamily="18" charset="0"/>
              </a:rPr>
              <a:t>Ө</a:t>
            </a:r>
            <a:r>
              <a:rPr lang="en-US" altLang="zh-CN" sz="2800" baseline="30000" smtClean="0">
                <a:solidFill>
                  <a:srgbClr val="0000CC"/>
                </a:solidFill>
                <a:latin typeface="Bookman Old Style" pitchFamily="18" charset="0"/>
              </a:rPr>
              <a:t> </a:t>
            </a:r>
            <a:r>
              <a:rPr lang="zh-CN" altLang="en-US" sz="28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平衡向逆反应方向移动</a:t>
            </a:r>
            <a:endParaRPr lang="ru-RU" altLang="zh-CN" sz="2800" baseline="30000" smtClean="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  <a:p>
            <a:pPr eaLnBrk="1" hangingPunct="1">
              <a:defRPr/>
            </a:pPr>
            <a:endParaRPr lang="ru-RU" altLang="zh-CN" sz="2800" smtClean="0">
              <a:solidFill>
                <a:srgbClr val="0000CC"/>
              </a:solidFill>
              <a:latin typeface="Bookman Old Style" pitchFamily="18" charset="0"/>
            </a:endParaRPr>
          </a:p>
          <a:p>
            <a:pPr eaLnBrk="1" hangingPunct="1">
              <a:defRPr/>
            </a:pPr>
            <a:endParaRPr lang="ru-RU" altLang="zh-CN" sz="2800" smtClean="0">
              <a:solidFill>
                <a:srgbClr val="0000CC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117768" name="Text Box 8"/>
          <p:cNvSpPr txBox="1">
            <a:spLocks noChangeArrowheads="1"/>
          </p:cNvSpPr>
          <p:nvPr/>
        </p:nvSpPr>
        <p:spPr bwMode="auto">
          <a:xfrm>
            <a:off x="0" y="3357563"/>
            <a:ext cx="9328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CC"/>
                </a:solidFill>
                <a:latin typeface="Verdana" pitchFamily="34" charset="0"/>
              </a:rPr>
              <a:t>平衡总是朝着</a:t>
            </a:r>
            <a:r>
              <a:rPr lang="zh-CN" altLang="en-US" sz="3600">
                <a:solidFill>
                  <a:srgbClr val="FF0000"/>
                </a:solidFill>
                <a:latin typeface="Verdana" pitchFamily="34" charset="0"/>
              </a:rPr>
              <a:t>减弱总压变化</a:t>
            </a:r>
            <a:r>
              <a:rPr lang="zh-CN" altLang="en-US" sz="3600">
                <a:solidFill>
                  <a:srgbClr val="0000CC"/>
                </a:solidFill>
                <a:latin typeface="Verdana" pitchFamily="34" charset="0"/>
              </a:rPr>
              <a:t>的方向移动！！！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  <p:bldP spid="1177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952E4B6-570E-41D0-8E6E-8970514F1748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4915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FCB5F1-02DA-42DC-891B-B27B2E655963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273050"/>
            <a:ext cx="8229600" cy="1139825"/>
          </a:xfrm>
        </p:spPr>
        <p:txBody>
          <a:bodyPr anchorCtr="1"/>
          <a:lstStyle/>
          <a:p>
            <a:pPr eaLnBrk="1" hangingPunct="1">
              <a:defRPr/>
            </a:pPr>
            <a:r>
              <a:rPr lang="zh-CN" altLang="en-US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温度对化学平衡的影响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07375" cy="511333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       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=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b="1" baseline="30000" smtClean="0">
                <a:solidFill>
                  <a:srgbClr val="0000CC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m,T  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+ 2.303RT lg </a:t>
            </a:r>
            <a:r>
              <a:rPr lang="en-US" altLang="zh-CN" b="1" i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J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当在温度</a:t>
            </a:r>
            <a:r>
              <a:rPr lang="en-US" altLang="zh-CN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zh-CN" altLang="en-US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时达到平衡，有：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      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m,T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=0  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Wingdings" pitchFamily="2" charset="2"/>
              </a:rPr>
              <a:t>  J=K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Wingdings" pitchFamily="2" charset="2"/>
              </a:rPr>
              <a:t>1</a:t>
            </a:r>
            <a:r>
              <a:rPr lang="en-US" altLang="zh-CN" b="1" baseline="30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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当温度由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变为</a:t>
            </a:r>
            <a:r>
              <a:rPr lang="en-US" altLang="zh-CN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b="1" baseline="-25000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时，平衡如何变化？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实际上：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       </a:t>
            </a:r>
            <a:r>
              <a:rPr lang="en-US" altLang="zh-CN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J???K</a:t>
            </a:r>
            <a:r>
              <a:rPr lang="en-US" altLang="zh-CN" b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b="1" baseline="30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    </a:t>
            </a:r>
            <a:r>
              <a:rPr lang="en-US" altLang="zh-CN" b="1" smtClean="0">
                <a:solidFill>
                  <a:srgbClr val="FF0066"/>
                </a:solidFill>
                <a:latin typeface="Bookman Old Style" pitchFamily="18" charset="0"/>
                <a:sym typeface="Wingdings" pitchFamily="2" charset="2"/>
              </a:rPr>
              <a:t>    K</a:t>
            </a:r>
            <a:r>
              <a:rPr lang="en-US" altLang="zh-CN" b="1" baseline="-25000" smtClean="0">
                <a:solidFill>
                  <a:srgbClr val="FF0066"/>
                </a:solidFill>
                <a:latin typeface="Bookman Old Style" pitchFamily="18" charset="0"/>
                <a:sym typeface="Wingdings" pitchFamily="2" charset="2"/>
              </a:rPr>
              <a:t>1</a:t>
            </a:r>
            <a:r>
              <a:rPr lang="en-US" altLang="zh-CN" b="1" baseline="30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 </a:t>
            </a:r>
            <a:r>
              <a:rPr lang="en-US" altLang="zh-CN" b="1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??? K</a:t>
            </a:r>
            <a:r>
              <a:rPr lang="en-US" altLang="zh-CN" b="1" baseline="-25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b="1" baseline="30000" smtClean="0">
                <a:solidFill>
                  <a:srgbClr val="FF0066"/>
                </a:solidFill>
                <a:latin typeface="Bookman Old Style" pitchFamily="18" charset="0"/>
                <a:sym typeface="Symbol" pitchFamily="18" charset="2"/>
              </a:rPr>
              <a:t>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或者：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smtClean="0">
                <a:solidFill>
                  <a:srgbClr val="FFFF66"/>
                </a:solidFill>
                <a:latin typeface="Bookman Old Style" pitchFamily="18" charset="0"/>
                <a:sym typeface="Symbol" pitchFamily="18" charset="2"/>
              </a:rPr>
              <a:t>      </a:t>
            </a:r>
            <a:r>
              <a:rPr lang="zh-CN" altLang="en-US" b="1" smtClean="0">
                <a:solidFill>
                  <a:srgbClr val="FF33CC"/>
                </a:solidFill>
                <a:latin typeface="Bookman Old Style" pitchFamily="18" charset="0"/>
                <a:sym typeface="Wingdings" pitchFamily="2" charset="2"/>
              </a:rPr>
              <a:t> </a:t>
            </a:r>
            <a:r>
              <a:rPr lang="zh-CN" altLang="en-US" b="1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b="1" baseline="-25000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b="1" baseline="30000" smtClean="0">
                <a:solidFill>
                  <a:srgbClr val="FF33CC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b="1" baseline="-25000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m,T1  </a:t>
            </a:r>
            <a:r>
              <a:rPr lang="en-US" altLang="zh-CN" b="1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??? </a:t>
            </a:r>
            <a:r>
              <a:rPr lang="en-US" altLang="zh-CN" b="1" baseline="-25000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b="1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ru-RU" altLang="zh-CN" b="1" baseline="30000" smtClean="0">
                <a:solidFill>
                  <a:srgbClr val="FF33CC"/>
                </a:solidFill>
                <a:latin typeface="Bookman Old Style" pitchFamily="18" charset="0"/>
                <a:cs typeface="Times New Roman" pitchFamily="18" charset="0"/>
                <a:sym typeface="Symbol" pitchFamily="18" charset="2"/>
              </a:rPr>
              <a:t>Ө</a:t>
            </a:r>
            <a:r>
              <a:rPr lang="en-US" altLang="zh-CN" b="1" baseline="-25000" smtClean="0">
                <a:solidFill>
                  <a:srgbClr val="FF33CC"/>
                </a:solidFill>
                <a:latin typeface="Bookman Old Style" pitchFamily="18" charset="0"/>
                <a:sym typeface="Symbol" pitchFamily="18" charset="2"/>
              </a:rPr>
              <a:t>m,T2 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772836-D843-4924-A060-BB4033D92678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50179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DCF0796-A823-4418-8199-16E5966D545B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graphicFrame>
        <p:nvGraphicFramePr>
          <p:cNvPr id="184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41437"/>
              </p:ext>
            </p:extLst>
          </p:nvPr>
        </p:nvGraphicFramePr>
        <p:xfrm>
          <a:off x="1223169" y="2636633"/>
          <a:ext cx="626586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Equation" r:id="rId3" imgW="4762500" imgH="1054100" progId="Equation.3">
                  <p:embed/>
                </p:oleObj>
              </mc:Choice>
              <mc:Fallback>
                <p:oleObj name="Equation" r:id="rId3" imgW="4762500" imgH="10541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169" y="2636633"/>
                        <a:ext cx="626586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611188" y="555625"/>
            <a:ext cx="77771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CC"/>
                </a:solidFill>
                <a:latin typeface="Bookman Old Style" pitchFamily="18" charset="0"/>
              </a:rPr>
              <a:t>由 </a:t>
            </a:r>
            <a:r>
              <a:rPr lang="zh-CN" altLang="en-US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l-GR" altLang="zh-CN" sz="36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= 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36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-T 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S</a:t>
            </a:r>
            <a:r>
              <a:rPr lang="el-GR" altLang="zh-CN" sz="36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323850" y="1347788"/>
            <a:ext cx="6553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latin typeface="Bookman Old Style" pitchFamily="18" charset="0"/>
              </a:rPr>
              <a:t>  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G</a:t>
            </a:r>
            <a:r>
              <a:rPr lang="el-GR" altLang="zh-CN" sz="36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= -2.303RT</a:t>
            </a:r>
            <a:r>
              <a:rPr lang="en-US" altLang="zh-CN" sz="3600"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3600">
                <a:solidFill>
                  <a:srgbClr val="FF0000"/>
                </a:solidFill>
                <a:latin typeface="Bookman Old Style" pitchFamily="18" charset="0"/>
                <a:sym typeface="Symbol" pitchFamily="18" charset="2"/>
              </a:rPr>
              <a:t>lg </a:t>
            </a:r>
            <a:r>
              <a:rPr kumimoji="1" lang="en-US" altLang="zh-CN" sz="3600" i="1">
                <a:solidFill>
                  <a:srgbClr val="FF0000"/>
                </a:solidFill>
                <a:latin typeface="Bookman Old Style" pitchFamily="18" charset="0"/>
              </a:rPr>
              <a:t>K</a:t>
            </a:r>
            <a:r>
              <a:rPr kumimoji="1" lang="el-GR" altLang="zh-CN" sz="3600" baseline="30000">
                <a:solidFill>
                  <a:srgbClr val="FF0000"/>
                </a:solidFill>
                <a:latin typeface="Bookman Old Style" pitchFamily="18" charset="0"/>
              </a:rPr>
              <a:t>Θ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611188" y="2211388"/>
            <a:ext cx="4321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联立解得</a:t>
            </a:r>
            <a:r>
              <a:rPr lang="en-US" altLang="zh-CN" sz="36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: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323850" y="6021388"/>
            <a:ext cx="4321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称为范德华方程式</a:t>
            </a:r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2411413" y="4948238"/>
            <a:ext cx="1296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latin typeface="Verdana" pitchFamily="34" charset="0"/>
              </a:rPr>
              <a:t>lg</a:t>
            </a:r>
          </a:p>
        </p:txBody>
      </p: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3059113" y="4581525"/>
            <a:ext cx="12239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latin typeface="Verdana" pitchFamily="34" charset="0"/>
              </a:rPr>
              <a:t>K</a:t>
            </a:r>
            <a:r>
              <a:rPr lang="el-GR" altLang="zh-CN" sz="3600" i="1" baseline="30000">
                <a:latin typeface="Verdana" pitchFamily="34" charset="0"/>
              </a:rPr>
              <a:t>Θ</a:t>
            </a:r>
            <a:r>
              <a:rPr lang="el-GR" altLang="zh-CN" sz="3600" i="1" baseline="-25000">
                <a:latin typeface="Verdana" pitchFamily="34" charset="0"/>
              </a:rPr>
              <a:t>2</a:t>
            </a:r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2987675" y="5229225"/>
            <a:ext cx="1439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latin typeface="Verdana" pitchFamily="34" charset="0"/>
              </a:rPr>
              <a:t>K</a:t>
            </a:r>
            <a:r>
              <a:rPr lang="el-GR" altLang="zh-CN" sz="3600" i="1" baseline="30000">
                <a:latin typeface="Verdana" pitchFamily="34" charset="0"/>
              </a:rPr>
              <a:t>Θ</a:t>
            </a:r>
            <a:r>
              <a:rPr lang="el-GR" altLang="zh-CN" sz="3600" i="1" baseline="-25000">
                <a:latin typeface="Verdana" pitchFamily="34" charset="0"/>
              </a:rPr>
              <a:t>1</a:t>
            </a:r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>
            <a:off x="3132138" y="5300663"/>
            <a:ext cx="8636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3995738" y="4948238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latin typeface="Verdana" pitchFamily="34" charset="0"/>
              </a:rPr>
              <a:t>=</a:t>
            </a:r>
            <a:endParaRPr lang="el-GR" altLang="zh-CN" sz="3600" baseline="-25000">
              <a:latin typeface="Verdana" pitchFamily="34" charset="0"/>
            </a:endParaRPr>
          </a:p>
        </p:txBody>
      </p:sp>
      <p:sp>
        <p:nvSpPr>
          <p:cNvPr id="18466" name="Text Box 34"/>
          <p:cNvSpPr txBox="1">
            <a:spLocks noChangeArrowheads="1"/>
          </p:cNvSpPr>
          <p:nvPr/>
        </p:nvSpPr>
        <p:spPr bwMode="auto">
          <a:xfrm>
            <a:off x="4716463" y="4508500"/>
            <a:ext cx="3455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latin typeface="Verdana" pitchFamily="34" charset="0"/>
                <a:sym typeface="Symbol" pitchFamily="18" charset="2"/>
              </a:rPr>
              <a:t></a:t>
            </a:r>
            <a:r>
              <a:rPr lang="en-US" altLang="zh-CN" sz="3600" i="1" baseline="-25000">
                <a:latin typeface="Verdana" pitchFamily="34" charset="0"/>
                <a:sym typeface="Symbol" pitchFamily="18" charset="2"/>
              </a:rPr>
              <a:t>r</a:t>
            </a:r>
            <a:r>
              <a:rPr lang="en-US" altLang="zh-CN" sz="3600" i="1">
                <a:latin typeface="Verdana" pitchFamily="34" charset="0"/>
                <a:sym typeface="Symbol" pitchFamily="18" charset="2"/>
              </a:rPr>
              <a:t>H</a:t>
            </a:r>
            <a:r>
              <a:rPr lang="el-GR" altLang="zh-CN" sz="3600" baseline="30000">
                <a:latin typeface="Verdana" pitchFamily="34" charset="0"/>
                <a:sym typeface="Symbol" pitchFamily="18" charset="2"/>
              </a:rPr>
              <a:t>Θ</a:t>
            </a:r>
            <a:r>
              <a:rPr lang="el-GR" altLang="zh-CN" sz="3600" baseline="-25000">
                <a:latin typeface="Verdana" pitchFamily="34" charset="0"/>
                <a:sym typeface="Symbol" pitchFamily="18" charset="2"/>
              </a:rPr>
              <a:t>m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 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(T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2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-T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1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)</a:t>
            </a:r>
            <a:endParaRPr lang="el-GR" altLang="zh-CN" sz="3600">
              <a:latin typeface="Verdana" pitchFamily="34" charset="0"/>
              <a:sym typeface="Symbol" pitchFamily="18" charset="2"/>
            </a:endParaRPr>
          </a:p>
        </p:txBody>
      </p:sp>
      <p:sp>
        <p:nvSpPr>
          <p:cNvPr id="18467" name="Text Box 35"/>
          <p:cNvSpPr txBox="1">
            <a:spLocks noChangeArrowheads="1"/>
          </p:cNvSpPr>
          <p:nvPr/>
        </p:nvSpPr>
        <p:spPr bwMode="auto">
          <a:xfrm>
            <a:off x="4860925" y="5387975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latin typeface="Verdana" pitchFamily="34" charset="0"/>
              </a:rPr>
              <a:t>2.303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 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RT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2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T</a:t>
            </a:r>
            <a:r>
              <a:rPr lang="en-US" altLang="zh-CN" sz="3600" baseline="-25000">
                <a:latin typeface="Verdana" pitchFamily="34" charset="0"/>
                <a:sym typeface="Symbol" pitchFamily="18" charset="2"/>
              </a:rPr>
              <a:t>1</a:t>
            </a:r>
            <a:r>
              <a:rPr lang="en-US" altLang="zh-CN" sz="3600">
                <a:latin typeface="Verdana" pitchFamily="34" charset="0"/>
                <a:sym typeface="Symbol" pitchFamily="18" charset="2"/>
              </a:rPr>
              <a:t> </a:t>
            </a:r>
            <a:endParaRPr lang="el-GR" altLang="zh-CN" sz="3600">
              <a:latin typeface="Verdana" pitchFamily="34" charset="0"/>
              <a:sym typeface="Symbol" pitchFamily="18" charset="2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V="1">
            <a:off x="4787900" y="5300663"/>
            <a:ext cx="3168650" cy="158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469" name="Text Box 37"/>
          <p:cNvSpPr txBox="1">
            <a:spLocks noChangeArrowheads="1"/>
          </p:cNvSpPr>
          <p:nvPr/>
        </p:nvSpPr>
        <p:spPr bwMode="auto">
          <a:xfrm>
            <a:off x="1042988" y="4868863"/>
            <a:ext cx="5762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0066"/>
                </a:solidFill>
                <a:latin typeface="Verdana" pitchFamily="34" charset="0"/>
                <a:ea typeface="黑体" pitchFamily="2" charset="-122"/>
              </a:rPr>
              <a:t>或</a:t>
            </a:r>
            <a:endParaRPr lang="zh-CN" altLang="el-GR" sz="3600">
              <a:solidFill>
                <a:srgbClr val="FF0066"/>
              </a:solidFill>
              <a:latin typeface="Verdana" pitchFamily="34" charset="0"/>
              <a:ea typeface="黑体" pitchFamily="2" charset="-122"/>
              <a:sym typeface="Symbol" pitchFamily="18" charset="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5" grpId="0"/>
      <p:bldP spid="18456" grpId="0"/>
      <p:bldP spid="18457" grpId="0"/>
      <p:bldP spid="18458" grpId="0"/>
      <p:bldP spid="18459" grpId="0"/>
      <p:bldP spid="18462" grpId="0"/>
      <p:bldP spid="18463" grpId="0"/>
      <p:bldP spid="18465" grpId="0"/>
      <p:bldP spid="18466" grpId="0"/>
      <p:bldP spid="18467" grpId="0"/>
      <p:bldP spid="184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8B83C9E-7947-461E-B82A-191E8DFE3AA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AA2913E1-7F5E-4C6F-858C-97FD292051FD}" type="datetime1">
              <a:rPr lang="zh-CN" altLang="en-US" smtClean="0"/>
              <a:pPr>
                <a:defRPr/>
              </a:pPr>
              <a:t>2018/10/29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143597"/>
              </p:ext>
            </p:extLst>
          </p:nvPr>
        </p:nvGraphicFramePr>
        <p:xfrm>
          <a:off x="-24893" y="2773015"/>
          <a:ext cx="4524885" cy="339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4" name="Graph" r:id="rId3" imgW="3104083" imgH="2323795" progId="Origin50.Graph">
                  <p:embed/>
                </p:oleObj>
              </mc:Choice>
              <mc:Fallback>
                <p:oleObj name="Graph" r:id="rId3" imgW="3104083" imgH="2323795" progId="Origin50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4893" y="2773015"/>
                        <a:ext cx="4524885" cy="3392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07331"/>
              </p:ext>
            </p:extLst>
          </p:nvPr>
        </p:nvGraphicFramePr>
        <p:xfrm>
          <a:off x="4496917" y="2773015"/>
          <a:ext cx="4539579" cy="332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5" name="Graph" r:id="rId5" imgW="3162605" imgH="2318918" progId="Origin50.Graph">
                  <p:embed/>
                </p:oleObj>
              </mc:Choice>
              <mc:Fallback>
                <p:oleObj name="Graph" r:id="rId5" imgW="3162605" imgH="2318918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917" y="2773015"/>
                        <a:ext cx="4539579" cy="3320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48982"/>
              </p:ext>
            </p:extLst>
          </p:nvPr>
        </p:nvGraphicFramePr>
        <p:xfrm>
          <a:off x="1259632" y="685056"/>
          <a:ext cx="626586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6" name="Equation" r:id="rId7" imgW="4762500" imgH="1054100" progId="Equation.3">
                  <p:embed/>
                </p:oleObj>
              </mc:Choice>
              <mc:Fallback>
                <p:oleObj name="Equation" r:id="rId7" imgW="4762500" imgH="1054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685056"/>
                        <a:ext cx="626586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28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B832851-70EC-4455-A0DC-682D55818A19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5120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3F2EE1B-21BE-4DB0-A16E-F1E8CABB8A5D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64521" name="Text Box 1033"/>
          <p:cNvSpPr txBox="1">
            <a:spLocks noChangeArrowheads="1"/>
          </p:cNvSpPr>
          <p:nvPr/>
        </p:nvSpPr>
        <p:spPr bwMode="auto">
          <a:xfrm>
            <a:off x="1116013" y="3429000"/>
            <a:ext cx="73914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rabicParenR"/>
            </a:pPr>
            <a:r>
              <a:rPr kumimoji="1"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已知热效应和某一温度的标准平衡常数时</a:t>
            </a:r>
            <a:r>
              <a:rPr kumimoji="1" lang="en-US" altLang="zh-CN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,</a:t>
            </a:r>
            <a:r>
              <a:rPr kumimoji="1"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可计算其它温度下的标准平衡常数</a:t>
            </a:r>
            <a:r>
              <a:rPr kumimoji="1" lang="en-US" altLang="zh-CN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arenR"/>
            </a:pPr>
            <a:r>
              <a:rPr kumimoji="1"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已知不同温度下的标准平衡常数</a:t>
            </a:r>
            <a:r>
              <a:rPr kumimoji="1" lang="en-US" altLang="zh-CN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,</a:t>
            </a:r>
            <a:r>
              <a:rPr kumimoji="1"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可计算某一反应的热效应。</a:t>
            </a:r>
          </a:p>
        </p:txBody>
      </p:sp>
      <p:sp>
        <p:nvSpPr>
          <p:cNvPr id="64524" name="Text Box 1036"/>
          <p:cNvSpPr txBox="1">
            <a:spLocks noChangeArrowheads="1"/>
          </p:cNvSpPr>
          <p:nvPr/>
        </p:nvSpPr>
        <p:spPr bwMode="auto">
          <a:xfrm>
            <a:off x="395288" y="476250"/>
            <a:ext cx="43211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由范德华方程式</a:t>
            </a:r>
          </a:p>
        </p:txBody>
      </p:sp>
      <p:sp>
        <p:nvSpPr>
          <p:cNvPr id="64525" name="Text Box 1037"/>
          <p:cNvSpPr txBox="1">
            <a:spLocks noChangeArrowheads="1"/>
          </p:cNvSpPr>
          <p:nvPr/>
        </p:nvSpPr>
        <p:spPr bwMode="auto">
          <a:xfrm>
            <a:off x="468313" y="2708275"/>
            <a:ext cx="1873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可知：</a:t>
            </a:r>
          </a:p>
        </p:txBody>
      </p:sp>
      <p:sp>
        <p:nvSpPr>
          <p:cNvPr id="64535" name="Text Box 1047"/>
          <p:cNvSpPr txBox="1">
            <a:spLocks noChangeArrowheads="1"/>
          </p:cNvSpPr>
          <p:nvPr/>
        </p:nvSpPr>
        <p:spPr bwMode="auto">
          <a:xfrm>
            <a:off x="1763713" y="1700213"/>
            <a:ext cx="1296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</a:rPr>
              <a:t>lg</a:t>
            </a:r>
          </a:p>
        </p:txBody>
      </p:sp>
      <p:sp>
        <p:nvSpPr>
          <p:cNvPr id="64536" name="Text Box 1048"/>
          <p:cNvSpPr txBox="1">
            <a:spLocks noChangeArrowheads="1"/>
          </p:cNvSpPr>
          <p:nvPr/>
        </p:nvSpPr>
        <p:spPr bwMode="auto">
          <a:xfrm>
            <a:off x="2411413" y="1333500"/>
            <a:ext cx="12239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36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3600" i="1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64537" name="Text Box 1049"/>
          <p:cNvSpPr txBox="1">
            <a:spLocks noChangeArrowheads="1"/>
          </p:cNvSpPr>
          <p:nvPr/>
        </p:nvSpPr>
        <p:spPr bwMode="auto">
          <a:xfrm>
            <a:off x="2339975" y="1981200"/>
            <a:ext cx="1439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36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3600" i="1" baseline="-25000">
                <a:solidFill>
                  <a:srgbClr val="0000CC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64538" name="Line 1050"/>
          <p:cNvSpPr>
            <a:spLocks noChangeShapeType="1"/>
          </p:cNvSpPr>
          <p:nvPr/>
        </p:nvSpPr>
        <p:spPr bwMode="auto">
          <a:xfrm>
            <a:off x="2484438" y="2052638"/>
            <a:ext cx="863600" cy="0"/>
          </a:xfrm>
          <a:prstGeom prst="line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39" name="Text Box 1051"/>
          <p:cNvSpPr txBox="1">
            <a:spLocks noChangeArrowheads="1"/>
          </p:cNvSpPr>
          <p:nvPr/>
        </p:nvSpPr>
        <p:spPr bwMode="auto">
          <a:xfrm>
            <a:off x="3348038" y="1700213"/>
            <a:ext cx="720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</a:rPr>
              <a:t>=</a:t>
            </a:r>
            <a:endParaRPr lang="el-GR" altLang="zh-CN" sz="3600" baseline="-250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64540" name="Text Box 1052"/>
          <p:cNvSpPr txBox="1">
            <a:spLocks noChangeArrowheads="1"/>
          </p:cNvSpPr>
          <p:nvPr/>
        </p:nvSpPr>
        <p:spPr bwMode="auto">
          <a:xfrm>
            <a:off x="4068763" y="1260475"/>
            <a:ext cx="3455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3600" i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36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36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(T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-T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l-GR" altLang="zh-CN" sz="36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541" name="Text Box 1053"/>
          <p:cNvSpPr txBox="1">
            <a:spLocks noChangeArrowheads="1"/>
          </p:cNvSpPr>
          <p:nvPr/>
        </p:nvSpPr>
        <p:spPr bwMode="auto">
          <a:xfrm>
            <a:off x="4213225" y="2139950"/>
            <a:ext cx="30956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</a:rPr>
              <a:t>2.303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RT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sz="36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36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endParaRPr lang="el-GR" altLang="zh-CN" sz="36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542" name="Line 1054"/>
          <p:cNvSpPr>
            <a:spLocks noChangeShapeType="1"/>
          </p:cNvSpPr>
          <p:nvPr/>
        </p:nvSpPr>
        <p:spPr bwMode="auto">
          <a:xfrm flipV="1">
            <a:off x="4140200" y="2052638"/>
            <a:ext cx="3168650" cy="15875"/>
          </a:xfrm>
          <a:prstGeom prst="line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4" grpId="0"/>
      <p:bldP spid="645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9E35BAE-2907-44CD-B7C2-86CDF9ABCF08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5222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771B31-96D0-4B12-9314-1502148F6AC7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495300"/>
            <a:ext cx="5843588" cy="846138"/>
          </a:xfrm>
        </p:spPr>
        <p:txBody>
          <a:bodyPr anchorCtr="1"/>
          <a:lstStyle/>
          <a:p>
            <a:pPr eaLnBrk="1" hangingPunct="1"/>
            <a:r>
              <a:rPr lang="zh-CN" altLang="en-US" sz="4000" smtClean="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温度对化学平衡的影响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547813" y="4083050"/>
            <a:ext cx="4495800" cy="508000"/>
            <a:chOff x="1104" y="2016"/>
            <a:chExt cx="2832" cy="320"/>
          </a:xfrm>
        </p:grpSpPr>
        <p:graphicFrame>
          <p:nvGraphicFramePr>
            <p:cNvPr id="52242" name="Object 6"/>
            <p:cNvGraphicFramePr>
              <a:graphicFrameLocks noChangeAspect="1"/>
            </p:cNvGraphicFramePr>
            <p:nvPr/>
          </p:nvGraphicFramePr>
          <p:xfrm>
            <a:off x="1104" y="2016"/>
            <a:ext cx="1536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78" name="Equation" r:id="rId3" imgW="2438400" imgH="508000" progId="Equation.3">
                    <p:embed/>
                  </p:oleObj>
                </mc:Choice>
                <mc:Fallback>
                  <p:oleObj name="Equation" r:id="rId3" imgW="2438400" imgH="508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016"/>
                          <a:ext cx="1536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3" name="Object 7"/>
            <p:cNvGraphicFramePr>
              <a:graphicFrameLocks noChangeAspect="1"/>
            </p:cNvGraphicFramePr>
            <p:nvPr/>
          </p:nvGraphicFramePr>
          <p:xfrm>
            <a:off x="3024" y="2016"/>
            <a:ext cx="91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79" name="Equation" r:id="rId5" imgW="1447800" imgH="508000" progId="Equation.3">
                    <p:embed/>
                  </p:oleObj>
                </mc:Choice>
                <mc:Fallback>
                  <p:oleObj name="Equation" r:id="rId5" imgW="1447800" imgH="5080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016"/>
                          <a:ext cx="91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468313" y="4875213"/>
            <a:ext cx="80010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>
                <a:solidFill>
                  <a:srgbClr val="0000CC"/>
                </a:solidFill>
                <a:latin typeface="Bookman Old Style" pitchFamily="18" charset="0"/>
              </a:rPr>
              <a:t>    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即标准平衡常数变大，意味着生成物的数量增加，反应正向进行。因此，温度升高，化学平衡向吸热一方移动。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468313" y="2932113"/>
            <a:ext cx="7920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对于吸热反应，</a:t>
            </a:r>
            <a:r>
              <a:rPr lang="zh-CN" altLang="en-US" sz="28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i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2800" i="1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2800" i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zh-CN" altLang="el-GR" sz="280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＞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0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，如果升高温度，即 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</a:t>
            </a:r>
            <a:r>
              <a:rPr kumimoji="1" lang="en-US" altLang="zh-CN" sz="28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</a:rPr>
              <a:t>＞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</a:t>
            </a:r>
            <a:r>
              <a:rPr kumimoji="1" lang="en-US" altLang="zh-CN" sz="28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，则</a:t>
            </a:r>
          </a:p>
        </p:txBody>
      </p:sp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2338388" y="1906588"/>
            <a:ext cx="5762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Bookman Old Style" pitchFamily="18" charset="0"/>
              </a:rPr>
              <a:t>lg</a:t>
            </a:r>
          </a:p>
        </p:txBody>
      </p:sp>
      <p:sp>
        <p:nvSpPr>
          <p:cNvPr id="20506" name="Text Box 26"/>
          <p:cNvSpPr txBox="1">
            <a:spLocks noChangeArrowheads="1"/>
          </p:cNvSpPr>
          <p:nvPr/>
        </p:nvSpPr>
        <p:spPr bwMode="auto">
          <a:xfrm>
            <a:off x="2914650" y="1685925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28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2800" i="1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2843213" y="2339975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28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2800" i="1" baseline="-25000">
                <a:solidFill>
                  <a:srgbClr val="0000CC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20508" name="Line 28"/>
          <p:cNvSpPr>
            <a:spLocks noChangeShapeType="1"/>
          </p:cNvSpPr>
          <p:nvPr/>
        </p:nvSpPr>
        <p:spPr bwMode="auto">
          <a:xfrm>
            <a:off x="2914650" y="2266950"/>
            <a:ext cx="720725" cy="952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3562350" y="1993900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Bookman Old Style" pitchFamily="18" charset="0"/>
              </a:rPr>
              <a:t>=</a:t>
            </a:r>
            <a:endParaRPr lang="el-GR" altLang="zh-CN" sz="2800" baseline="-250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20510" name="Text Box 30"/>
          <p:cNvSpPr txBox="1">
            <a:spLocks noChangeArrowheads="1"/>
          </p:cNvSpPr>
          <p:nvPr/>
        </p:nvSpPr>
        <p:spPr bwMode="auto">
          <a:xfrm>
            <a:off x="3922713" y="1778000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400" i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4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24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(T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-T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l-GR" altLang="zh-CN" sz="24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511" name="Text Box 31"/>
          <p:cNvSpPr txBox="1">
            <a:spLocks noChangeArrowheads="1"/>
          </p:cNvSpPr>
          <p:nvPr/>
        </p:nvSpPr>
        <p:spPr bwMode="auto">
          <a:xfrm>
            <a:off x="4067175" y="235426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2.303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endParaRPr lang="el-GR" altLang="zh-CN" sz="24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512" name="Line 32"/>
          <p:cNvSpPr>
            <a:spLocks noChangeShapeType="1"/>
          </p:cNvSpPr>
          <p:nvPr/>
        </p:nvSpPr>
        <p:spPr bwMode="auto">
          <a:xfrm>
            <a:off x="3994150" y="2282825"/>
            <a:ext cx="2160588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412875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97" grpId="0"/>
      <p:bldP spid="20501" grpId="0"/>
      <p:bldP spid="20505" grpId="0"/>
      <p:bldP spid="20506" grpId="0"/>
      <p:bldP spid="20507" grpId="0"/>
      <p:bldP spid="20509" grpId="0"/>
      <p:bldP spid="20510" grpId="0"/>
      <p:bldP spid="205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1513D11-7E06-4FD9-942B-A82A846A54E6}" type="slidenum">
              <a:rPr lang="en-US" altLang="zh-CN" sz="1200" smtClean="0">
                <a:latin typeface="Bookman Old Style" pitchFamily="18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200" smtClean="0">
              <a:latin typeface="Bookman Old Style" pitchFamily="18" charset="0"/>
            </a:endParaRPr>
          </a:p>
        </p:txBody>
      </p:sp>
      <p:sp>
        <p:nvSpPr>
          <p:cNvPr id="53251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6EC043-9B0C-4A3F-8A91-3454995A49D7}" type="datetime1">
              <a:rPr lang="zh-CN" altLang="en-US" sz="1200" smtClean="0">
                <a:latin typeface="Bookman Old Style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>
              <a:latin typeface="Bookman Old Style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339975" y="3284538"/>
            <a:ext cx="4979988" cy="519112"/>
            <a:chOff x="1440" y="2016"/>
            <a:chExt cx="3137" cy="327"/>
          </a:xfrm>
        </p:grpSpPr>
        <p:graphicFrame>
          <p:nvGraphicFramePr>
            <p:cNvPr id="53265" name="Object 6"/>
            <p:cNvGraphicFramePr>
              <a:graphicFrameLocks noChangeAspect="1"/>
            </p:cNvGraphicFramePr>
            <p:nvPr/>
          </p:nvGraphicFramePr>
          <p:xfrm>
            <a:off x="1440" y="2016"/>
            <a:ext cx="1368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1" name="Equation" r:id="rId3" imgW="2171700" imgH="508000" progId="Equation.3">
                    <p:embed/>
                  </p:oleObj>
                </mc:Choice>
                <mc:Fallback>
                  <p:oleObj name="Equation" r:id="rId3" imgW="2171700" imgH="508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016"/>
                          <a:ext cx="136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266" name="Object 7"/>
            <p:cNvGraphicFramePr>
              <a:graphicFrameLocks noChangeAspect="1"/>
            </p:cNvGraphicFramePr>
            <p:nvPr/>
          </p:nvGraphicFramePr>
          <p:xfrm>
            <a:off x="3657" y="2023"/>
            <a:ext cx="92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02" name="Equation" r:id="rId5" imgW="1460500" imgH="508000" progId="Equation.3">
                    <p:embed/>
                  </p:oleObj>
                </mc:Choice>
                <mc:Fallback>
                  <p:oleObj name="Equation" r:id="rId5" imgW="1460500" imgH="5080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" y="2023"/>
                          <a:ext cx="92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611188" y="4149725"/>
            <a:ext cx="81375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</a:rPr>
              <a:t>      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即标准平衡常数变小，意味着反应物的数量增加，反应逆向进行。就是说，降低体系的温度，平衡则向放热的方向移动。</a:t>
            </a:r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539750" y="2133600"/>
            <a:ext cx="79200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buClr>
                <a:srgbClr val="A50021"/>
              </a:buClr>
              <a:buFont typeface="Wingdings" pitchFamily="2" charset="2"/>
              <a:buNone/>
            </a:pP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对于放热反应，</a:t>
            </a:r>
            <a:r>
              <a:rPr lang="zh-CN" altLang="en-US" sz="28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8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8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28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28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zh-CN" altLang="el-GR" sz="280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  <a:sym typeface="Symbol" pitchFamily="18" charset="2"/>
              </a:rPr>
              <a:t>＜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0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，如果升高温度，即 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</a:t>
            </a:r>
            <a:r>
              <a:rPr kumimoji="1" lang="en-US" altLang="zh-CN" sz="28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2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DotumChe" pitchFamily="49" charset="-127"/>
              </a:rPr>
              <a:t>＞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T</a:t>
            </a:r>
            <a:r>
              <a:rPr kumimoji="1" lang="en-US" altLang="zh-CN" sz="2800" baseline="-250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1</a:t>
            </a:r>
            <a:r>
              <a:rPr kumimoji="1" lang="en-US" altLang="zh-CN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 </a:t>
            </a:r>
            <a:r>
              <a:rPr kumimoji="1" lang="zh-CN" altLang="en-US" sz="2800">
                <a:solidFill>
                  <a:srgbClr val="0000CC"/>
                </a:solidFill>
                <a:latin typeface="Bookman Old Style" pitchFamily="18" charset="0"/>
                <a:ea typeface="黑体" pitchFamily="2" charset="-122"/>
              </a:rPr>
              <a:t>，则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2051050" y="892175"/>
            <a:ext cx="576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Bookman Old Style" pitchFamily="18" charset="0"/>
              </a:rPr>
              <a:t>lg</a:t>
            </a: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2627313" y="676275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28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2800" i="1" baseline="-25000">
                <a:solidFill>
                  <a:srgbClr val="0000CC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2555875" y="1325563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0000CC"/>
                </a:solidFill>
                <a:latin typeface="Bookman Old Style" pitchFamily="18" charset="0"/>
              </a:rPr>
              <a:t>K</a:t>
            </a:r>
            <a:r>
              <a:rPr lang="el-GR" altLang="zh-CN" sz="2800" i="1" baseline="30000">
                <a:solidFill>
                  <a:srgbClr val="0000CC"/>
                </a:solidFill>
                <a:latin typeface="Bookman Old Style" pitchFamily="18" charset="0"/>
              </a:rPr>
              <a:t>Θ</a:t>
            </a:r>
            <a:r>
              <a:rPr lang="el-GR" altLang="zh-CN" sz="2800" i="1" baseline="-25000">
                <a:solidFill>
                  <a:srgbClr val="0000CC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2627313" y="1252538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3275013" y="9794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CC"/>
                </a:solidFill>
                <a:latin typeface="Bookman Old Style" pitchFamily="18" charset="0"/>
              </a:rPr>
              <a:t>=</a:t>
            </a:r>
            <a:endParaRPr lang="el-GR" altLang="zh-CN" sz="2800" baseline="-2500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3635375" y="763588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</a:t>
            </a:r>
            <a:r>
              <a:rPr lang="en-US" altLang="zh-CN" sz="2400" i="1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</a:t>
            </a:r>
            <a:r>
              <a:rPr lang="en-US" altLang="zh-CN" sz="2400" i="1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H</a:t>
            </a:r>
            <a:r>
              <a:rPr lang="el-GR" altLang="zh-CN" sz="2400" baseline="30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Θ</a:t>
            </a:r>
            <a:r>
              <a:rPr lang="el-GR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(T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-T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l-GR" altLang="zh-CN" sz="24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3779838" y="1339850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</a:rPr>
              <a:t>2.303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RT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T</a:t>
            </a:r>
            <a:r>
              <a:rPr lang="en-US" altLang="zh-CN" sz="2400" baseline="-250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0000CC"/>
                </a:solidFill>
                <a:latin typeface="Bookman Old Style" pitchFamily="18" charset="0"/>
                <a:sym typeface="Symbol" pitchFamily="18" charset="2"/>
              </a:rPr>
              <a:t> </a:t>
            </a:r>
            <a:endParaRPr lang="el-GR" altLang="zh-CN" sz="2400">
              <a:solidFill>
                <a:srgbClr val="0000CC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3706813" y="1268413"/>
            <a:ext cx="21605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0" y="5876925"/>
            <a:ext cx="94329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600">
                <a:solidFill>
                  <a:srgbClr val="0000CC"/>
                </a:solidFill>
                <a:latin typeface="Bookman Old Style" pitchFamily="18" charset="0"/>
              </a:rPr>
              <a:t>平衡总是朝着</a:t>
            </a:r>
            <a:r>
              <a:rPr kumimoji="1" lang="zh-CN" altLang="en-US" sz="3600">
                <a:solidFill>
                  <a:srgbClr val="FF0066"/>
                </a:solidFill>
                <a:latin typeface="Bookman Old Style" pitchFamily="18" charset="0"/>
              </a:rPr>
              <a:t>减弱温度变化</a:t>
            </a:r>
            <a:r>
              <a:rPr kumimoji="1" lang="zh-CN" altLang="en-US" sz="3600">
                <a:solidFill>
                  <a:srgbClr val="0000CC"/>
                </a:solidFill>
                <a:latin typeface="Bookman Old Style" pitchFamily="18" charset="0"/>
              </a:rPr>
              <a:t>的方向移动！！！</a:t>
            </a:r>
            <a:endParaRPr kumimoji="1" lang="zh-CN" altLang="en-US" sz="3600">
              <a:solidFill>
                <a:srgbClr val="0000CC"/>
              </a:solidFill>
              <a:latin typeface="Bookman Old Style" pitchFamily="18" charset="0"/>
              <a:ea typeface="黑体" pitchFamily="2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1" grpId="0"/>
      <p:bldP spid="19477" grpId="0"/>
      <p:bldP spid="19479" grpId="0"/>
      <p:bldP spid="19480" grpId="0"/>
      <p:bldP spid="19481" grpId="0"/>
      <p:bldP spid="19483" grpId="0"/>
      <p:bldP spid="19484" grpId="0"/>
      <p:bldP spid="19485" grpId="0"/>
      <p:bldP spid="1948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F9F000B-5B75-46DF-80A2-0E467F67CFF4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5427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8687A0D-BD02-437A-BB50-8EF71BF06C22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1"/>
          <a:lstStyle/>
          <a:p>
            <a:pPr eaLnBrk="1" hangingPunct="1">
              <a:defRPr/>
            </a:pPr>
            <a:r>
              <a:rPr lang="zh-CN" altLang="en-US" sz="54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总结</a:t>
            </a:r>
          </a:p>
        </p:txBody>
      </p:sp>
      <p:sp>
        <p:nvSpPr>
          <p:cNvPr id="139268" name="Text Box 4"/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468313" y="1989138"/>
            <a:ext cx="8280400" cy="3455987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kumimoji="1" lang="en-US" altLang="zh-CN" sz="4000" smtClean="0">
                <a:solidFill>
                  <a:srgbClr val="0000CC"/>
                </a:solidFill>
              </a:rPr>
              <a:t>Le Chatelier </a:t>
            </a:r>
            <a:r>
              <a:rPr kumimoji="1" lang="zh-CN" altLang="en-US" sz="4000" smtClean="0">
                <a:solidFill>
                  <a:srgbClr val="0000CC"/>
                </a:solidFill>
              </a:rPr>
              <a:t>原理：如果改变平衡体系的条件之一（如浓度、压力或温度等），平衡就会向</a:t>
            </a:r>
            <a:r>
              <a:rPr kumimoji="1" lang="zh-CN" altLang="en-US" sz="4000" smtClean="0">
                <a:solidFill>
                  <a:srgbClr val="FF0066"/>
                </a:solidFill>
              </a:rPr>
              <a:t>减弱这个改变的方向移动</a:t>
            </a:r>
            <a:r>
              <a:rPr kumimoji="1" lang="zh-CN" altLang="en-US" sz="4000" smtClean="0"/>
              <a:t>。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8" b="201"/>
          <a:stretch>
            <a:fillRect/>
          </a:stretch>
        </p:blipFill>
        <p:spPr bwMode="auto">
          <a:xfrm>
            <a:off x="1403350" y="836613"/>
            <a:ext cx="369093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3107" name="Picture 3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1656" r="1962" b="2293"/>
          <a:stretch>
            <a:fillRect/>
          </a:stretch>
        </p:blipFill>
        <p:spPr bwMode="auto">
          <a:xfrm>
            <a:off x="5219700" y="404813"/>
            <a:ext cx="36449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3108" name="Text Box 4"/>
          <p:cNvSpPr txBox="1">
            <a:spLocks noChangeArrowheads="1"/>
          </p:cNvSpPr>
          <p:nvPr/>
        </p:nvSpPr>
        <p:spPr bwMode="auto">
          <a:xfrm>
            <a:off x="395288" y="3860800"/>
            <a:ext cx="474345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Ahmed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Zewail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 (Caltech, USA) </a:t>
            </a:r>
          </a:p>
          <a:p>
            <a:pPr algn="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1999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年度诺贝尔化学奖获得者</a:t>
            </a:r>
          </a:p>
          <a:p>
            <a:pPr algn="r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en-US" altLang="zh-CN" sz="2000" b="1" dirty="0">
                <a:solidFill>
                  <a:srgbClr val="FF0066"/>
                </a:solidFill>
                <a:ea typeface="Arial Unicode MS" pitchFamily="34" charset="-122"/>
                <a:cs typeface="Arial Unicode MS" pitchFamily="34" charset="-122"/>
              </a:rPr>
              <a:t>"for his studies of the transition states of chemical reactions using </a:t>
            </a:r>
            <a:r>
              <a:rPr kumimoji="1" lang="en-US" altLang="zh-CN" sz="2000" b="1" dirty="0" err="1">
                <a:solidFill>
                  <a:srgbClr val="FF0066"/>
                </a:solidFill>
                <a:ea typeface="Arial Unicode MS" pitchFamily="34" charset="-122"/>
                <a:cs typeface="Arial Unicode MS" pitchFamily="34" charset="-122"/>
              </a:rPr>
              <a:t>femtosecond</a:t>
            </a:r>
            <a:r>
              <a:rPr kumimoji="1" lang="en-US" altLang="zh-CN" sz="2000" b="1" dirty="0">
                <a:solidFill>
                  <a:srgbClr val="FF0066"/>
                </a:solidFill>
                <a:ea typeface="Arial Unicode MS" pitchFamily="34" charset="-122"/>
                <a:cs typeface="Arial Unicode MS" pitchFamily="34" charset="-122"/>
              </a:rPr>
              <a:t> spectroscopy”</a:t>
            </a:r>
          </a:p>
          <a:p>
            <a:pPr algn="r">
              <a:lnSpc>
                <a:spcPct val="120000"/>
              </a:lnSpc>
              <a:spcBef>
                <a:spcPct val="70000"/>
              </a:spcBef>
              <a:defRPr/>
            </a:pPr>
            <a:r>
              <a:rPr kumimoji="1" lang="en-US" altLang="zh-CN" sz="2000" b="1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http://nobelprize.org/</a:t>
            </a:r>
            <a:r>
              <a:rPr lang="en-US" altLang="zh-CN" sz="2000" b="1" dirty="0">
                <a:solidFill>
                  <a:srgbClr val="FFFF00"/>
                </a:solidFill>
                <a:ea typeface="宋体" pitchFamily="2" charset="-122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8EB5D4D-32BC-4085-A7BA-8D8079D2C80B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10595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6AAFC7A-D36B-4E87-8BBF-6746136DD982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1"/>
          <a:lstStyle/>
          <a:p>
            <a:pPr eaLnBrk="1" hangingPunct="1">
              <a:defRPr/>
            </a:pPr>
            <a:r>
              <a:rPr lang="zh-CN" altLang="en-US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作业：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6000" smtClean="0">
                <a:solidFill>
                  <a:srgbClr val="FF0000"/>
                </a:solidFill>
              </a:rPr>
              <a:t>P</a:t>
            </a:r>
            <a:r>
              <a:rPr lang="en-US" altLang="zh-CN" sz="4800" smtClean="0">
                <a:solidFill>
                  <a:srgbClr val="FF0000"/>
                </a:solidFill>
              </a:rPr>
              <a:t>151-153 </a:t>
            </a:r>
            <a:r>
              <a:rPr lang="en-US" altLang="zh-CN" sz="4800" smtClean="0">
                <a:solidFill>
                  <a:srgbClr val="0000CC"/>
                </a:solidFill>
              </a:rPr>
              <a:t>  </a:t>
            </a:r>
            <a:endParaRPr lang="en-US" altLang="zh-CN" sz="4800" dirty="0" smtClean="0">
              <a:solidFill>
                <a:srgbClr val="0000CC"/>
              </a:solidFill>
            </a:endParaRPr>
          </a:p>
          <a:p>
            <a:pPr eaLnBrk="1" hangingPunct="1"/>
            <a:r>
              <a:rPr lang="en-US" altLang="zh-CN" sz="4800" dirty="0" smtClean="0">
                <a:solidFill>
                  <a:srgbClr val="0000CC"/>
                </a:solidFill>
              </a:rPr>
              <a:t>2, 6, 11, 14, 20</a:t>
            </a:r>
            <a:endParaRPr lang="zh-CN" altLang="en-US" sz="4800" dirty="0" smtClean="0">
              <a:solidFill>
                <a:srgbClr val="0000CC"/>
              </a:solidFill>
            </a:endParaRPr>
          </a:p>
          <a:p>
            <a:pPr eaLnBrk="1" hangingPunct="1"/>
            <a:endParaRPr lang="en-US" altLang="zh-CN" sz="4800" dirty="0" smtClean="0">
              <a:solidFill>
                <a:srgbClr val="0000CC"/>
              </a:solidFill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5573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2" grpId="0"/>
      <p:bldP spid="10240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1331913" y="3035300"/>
            <a:ext cx="4895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altLang="zh-CN" sz="2400" b="1" baseline="-25000">
                <a:latin typeface="Times New Roman" pitchFamily="18" charset="0"/>
              </a:rPr>
              <a:t>r</a:t>
            </a:r>
            <a:r>
              <a:rPr lang="en-US" altLang="zh-CN" sz="2400" b="1" i="1">
                <a:latin typeface="Times New Roman" pitchFamily="18" charset="0"/>
              </a:rPr>
              <a:t>G</a:t>
            </a:r>
            <a:r>
              <a:rPr lang="en-US" altLang="zh-CN" sz="2400" b="1" baseline="-25000">
                <a:latin typeface="Times New Roman" pitchFamily="18" charset="0"/>
              </a:rPr>
              <a:t>m</a:t>
            </a:r>
            <a:r>
              <a:rPr lang="en-US" altLang="zh-CN" sz="2400" b="1" baseline="30000">
                <a:latin typeface="Times New Roman" pitchFamily="18" charset="0"/>
              </a:rPr>
              <a:t>ө</a:t>
            </a:r>
            <a:r>
              <a:rPr lang="en-US" altLang="zh-CN" sz="2400" b="1">
                <a:latin typeface="Times New Roman" pitchFamily="18" charset="0"/>
              </a:rPr>
              <a:t>(298) </a:t>
            </a:r>
            <a:r>
              <a:rPr lang="zh-CN" altLang="en-US" sz="2400" b="1">
                <a:latin typeface="Times New Roman" pitchFamily="18" charset="0"/>
              </a:rPr>
              <a:t>＝ </a:t>
            </a:r>
            <a:r>
              <a:rPr lang="zh-CN" altLang="en-US" sz="2400" b="1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b="1">
                <a:latin typeface="Times New Roman" pitchFamily="18" charset="0"/>
              </a:rPr>
              <a:t>33 kJ</a:t>
            </a: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sz="2400" b="1">
                <a:latin typeface="Times New Roman" pitchFamily="18" charset="0"/>
              </a:rPr>
              <a:t>mol</a:t>
            </a:r>
            <a:r>
              <a:rPr lang="en-US" altLang="zh-CN" sz="2400" b="1" baseline="3000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b="1" baseline="30000">
                <a:latin typeface="Times New Roman" pitchFamily="18" charset="0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itchFamily="18" charset="0"/>
              </a:rPr>
              <a:t>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i="1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zh-CN" sz="2400" b="1" baseline="-25000">
                <a:latin typeface="Times New Roman" pitchFamily="18" charset="0"/>
              </a:rPr>
              <a:t>p</a:t>
            </a:r>
            <a:r>
              <a:rPr lang="en-US" altLang="zh-CN" sz="2400" b="1" baseline="30000">
                <a:latin typeface="Times New Roman" pitchFamily="18" charset="0"/>
              </a:rPr>
              <a:t>ө</a:t>
            </a:r>
            <a:r>
              <a:rPr lang="en-US" altLang="zh-CN" sz="2400" b="1">
                <a:latin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</a:rPr>
              <a:t>＝ </a:t>
            </a:r>
            <a:r>
              <a:rPr lang="en-US" altLang="zh-CN" sz="2400" b="1">
                <a:latin typeface="Times New Roman" pitchFamily="18" charset="0"/>
              </a:rPr>
              <a:t>6.1 </a:t>
            </a: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zh-CN" sz="2400" b="1">
                <a:latin typeface="Times New Roman" pitchFamily="18" charset="0"/>
              </a:rPr>
              <a:t> 10</a:t>
            </a:r>
            <a:r>
              <a:rPr lang="en-US" altLang="zh-CN" sz="2400" b="1" baseline="30000">
                <a:latin typeface="Times New Roman" pitchFamily="18" charset="0"/>
              </a:rPr>
              <a:t>5                 </a:t>
            </a:r>
            <a:r>
              <a:rPr lang="en-US" altLang="zh-CN" sz="2400" b="1">
                <a:latin typeface="Times New Roman" pitchFamily="18" charset="0"/>
              </a:rPr>
              <a:t> (298 K )</a:t>
            </a:r>
          </a:p>
        </p:txBody>
      </p:sp>
      <p:sp>
        <p:nvSpPr>
          <p:cNvPr id="8195" name="Text Box 1027"/>
          <p:cNvSpPr txBox="1">
            <a:spLocks noChangeArrowheads="1"/>
          </p:cNvSpPr>
          <p:nvPr/>
        </p:nvSpPr>
        <p:spPr bwMode="auto">
          <a:xfrm>
            <a:off x="0" y="1143000"/>
            <a:ext cx="8280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latin typeface="Times New Roman" pitchFamily="18" charset="0"/>
              </a:rPr>
              <a:t>    </a:t>
            </a:r>
            <a:r>
              <a:rPr lang="zh-CN" altLang="en-US" sz="2800" b="1">
                <a:latin typeface="Times New Roman" pitchFamily="18" charset="0"/>
              </a:rPr>
              <a:t>对于合成氨反应：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b="1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latin typeface="Times New Roman" pitchFamily="18" charset="0"/>
              </a:rPr>
              <a:t>	  </a:t>
            </a:r>
            <a:r>
              <a:rPr lang="en-US" altLang="zh-CN" sz="2800" b="1">
                <a:latin typeface="Times New Roman" pitchFamily="18" charset="0"/>
              </a:rPr>
              <a:t>N</a:t>
            </a:r>
            <a:r>
              <a:rPr lang="en-US" altLang="zh-CN" sz="2800" b="1" baseline="-25000">
                <a:latin typeface="Times New Roman" pitchFamily="18" charset="0"/>
              </a:rPr>
              <a:t>2</a:t>
            </a:r>
            <a:r>
              <a:rPr lang="en-US" altLang="zh-CN" sz="2800" b="1">
                <a:latin typeface="Times New Roman" pitchFamily="18" charset="0"/>
              </a:rPr>
              <a:t>(g) + 3H</a:t>
            </a:r>
            <a:r>
              <a:rPr lang="en-US" altLang="zh-CN" sz="2800" b="1" baseline="-25000">
                <a:latin typeface="Times New Roman" pitchFamily="18" charset="0"/>
              </a:rPr>
              <a:t>2</a:t>
            </a:r>
            <a:r>
              <a:rPr lang="en-US" altLang="zh-CN" sz="2800" b="1">
                <a:latin typeface="Times New Roman" pitchFamily="18" charset="0"/>
              </a:rPr>
              <a:t>(g) → 2NH</a:t>
            </a:r>
            <a:r>
              <a:rPr lang="en-US" altLang="zh-CN" sz="2800" b="1" baseline="-25000">
                <a:latin typeface="Times New Roman" pitchFamily="18" charset="0"/>
              </a:rPr>
              <a:t>3</a:t>
            </a:r>
            <a:r>
              <a:rPr lang="en-US" altLang="zh-CN" sz="2800" b="1">
                <a:latin typeface="Times New Roman" pitchFamily="18" charset="0"/>
              </a:rPr>
              <a:t>(g)</a:t>
            </a:r>
            <a:endParaRPr lang="en-US" altLang="zh-CN" sz="2800" b="1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947204" name="Text Box 1028"/>
          <p:cNvSpPr txBox="1">
            <a:spLocks noChangeArrowheads="1"/>
          </p:cNvSpPr>
          <p:nvPr/>
        </p:nvSpPr>
        <p:spPr bwMode="auto">
          <a:xfrm>
            <a:off x="1042988" y="4911725"/>
            <a:ext cx="7678737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</a:rPr>
              <a:t>        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</a:rPr>
              <a:t>化学热力学判断常温常压下反应能进行，且转化率很高，但实际反应速率太慢，毫无工业价值。</a:t>
            </a:r>
          </a:p>
        </p:txBody>
      </p:sp>
      <p:grpSp>
        <p:nvGrpSpPr>
          <p:cNvPr id="8197" name="Group 1032"/>
          <p:cNvGrpSpPr>
            <a:grpSpLocks/>
          </p:cNvGrpSpPr>
          <p:nvPr/>
        </p:nvGrpSpPr>
        <p:grpSpPr bwMode="auto">
          <a:xfrm>
            <a:off x="5724525" y="476250"/>
            <a:ext cx="3419475" cy="2808288"/>
            <a:chOff x="3907" y="300"/>
            <a:chExt cx="2333" cy="1769"/>
          </a:xfrm>
        </p:grpSpPr>
        <p:sp>
          <p:nvSpPr>
            <p:cNvPr id="8198" name="AutoShape 1029"/>
            <p:cNvSpPr>
              <a:spLocks noChangeArrowheads="1"/>
            </p:cNvSpPr>
            <p:nvPr/>
          </p:nvSpPr>
          <p:spPr bwMode="auto">
            <a:xfrm>
              <a:off x="3907" y="300"/>
              <a:ext cx="2333" cy="1769"/>
            </a:xfrm>
            <a:prstGeom prst="wedgeEllipseCallout">
              <a:avLst>
                <a:gd name="adj1" fmla="val -55060"/>
                <a:gd name="adj2" fmla="val 65319"/>
              </a:avLst>
            </a:prstGeom>
            <a:gradFill rotWithShape="0">
              <a:gsLst>
                <a:gs pos="0">
                  <a:srgbClr val="66FFFF"/>
                </a:gs>
                <a:gs pos="50000">
                  <a:srgbClr val="FFFFFF"/>
                </a:gs>
                <a:gs pos="100000">
                  <a:srgbClr val="66FFFF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8199" name="Rectangle 1030"/>
            <p:cNvSpPr>
              <a:spLocks noChangeArrowheads="1"/>
            </p:cNvSpPr>
            <p:nvPr/>
          </p:nvSpPr>
          <p:spPr bwMode="auto">
            <a:xfrm>
              <a:off x="4079" y="667"/>
              <a:ext cx="2037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b="1">
                  <a:solidFill>
                    <a:srgbClr val="FF3300"/>
                  </a:solidFill>
                  <a:latin typeface="Times New Roman" pitchFamily="18" charset="0"/>
                </a:rPr>
                <a:t>化学平衡和反应速率是化学反应问题的两大不可分割的方面，均十分重要。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Fritz_Hab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268413"/>
            <a:ext cx="1831975" cy="2808287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755650" y="4076700"/>
            <a:ext cx="28130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0000CC"/>
                </a:solidFill>
              </a:rPr>
              <a:t>Fritz Haber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>
                <a:solidFill>
                  <a:schemeClr val="tx2"/>
                </a:solidFill>
                <a:cs typeface="Arial" charset="0"/>
              </a:rPr>
              <a:t>b. 1868; d. 1934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de-DE" altLang="zh-CN" sz="1600" b="1">
                <a:solidFill>
                  <a:schemeClr val="tx2"/>
                </a:solidFill>
                <a:cs typeface="Arial" charset="0"/>
              </a:rPr>
              <a:t>Kaiser-Wilhelm-Institut (now Fritz-Haber-Institut) für physikalische Chemie und Electrochemie, Germany</a:t>
            </a:r>
            <a:endParaRPr kumimoji="1" lang="en-US" altLang="zh-CN" sz="1600" b="1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9220" name="Text Box 10"/>
          <p:cNvSpPr txBox="1">
            <a:spLocks noChangeArrowheads="1"/>
          </p:cNvSpPr>
          <p:nvPr/>
        </p:nvSpPr>
        <p:spPr bwMode="auto">
          <a:xfrm>
            <a:off x="755650" y="5949950"/>
            <a:ext cx="808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800" b="1">
                <a:solidFill>
                  <a:srgbClr val="FF00FF"/>
                </a:solidFill>
              </a:rPr>
              <a:t>"for the synthesis of ammonia from its elements"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1188" y="620713"/>
            <a:ext cx="6261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2400" b="1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The Nobel Prize in Chemistry 1918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33413" y="6453188"/>
            <a:ext cx="71961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kumimoji="1" lang="en-US" altLang="zh-CN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itchFamily="2" charset="-122"/>
              </a:rPr>
              <a:t>http://nobelprize.org/nobel_prizes/chemistry/laureates/1918/haber.html</a:t>
            </a:r>
          </a:p>
        </p:txBody>
      </p:sp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3775075" y="1341438"/>
            <a:ext cx="5368925" cy="4506912"/>
            <a:chOff x="4088904" y="1124744"/>
            <a:chExt cx="5817096" cy="4508341"/>
          </a:xfrm>
        </p:grpSpPr>
        <p:pic>
          <p:nvPicPr>
            <p:cNvPr id="3" name="图片 2" descr="DSC08442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368874" y="1844774"/>
              <a:ext cx="4319369" cy="2879308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7112693" y="4724747"/>
              <a:ext cx="2793307" cy="9083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kumimoji="1" lang="en-GB" altLang="zh-CN" sz="1600" b="1" dirty="0">
                  <a:solidFill>
                    <a:schemeClr val="accent2">
                      <a:lumMod val="50000"/>
                    </a:schemeClr>
                  </a:solidFill>
                  <a:latin typeface="Arial" pitchFamily="34" charset="0"/>
                  <a:ea typeface="宋体" pitchFamily="2" charset="-122"/>
                  <a:cs typeface="Arial" pitchFamily="34" charset="0"/>
                </a:rPr>
                <a:t>Karlsruhe Institute of Technology (KIT)</a:t>
              </a:r>
            </a:p>
            <a:p>
              <a:pPr algn="l">
                <a:spcBef>
                  <a:spcPts val="600"/>
                </a:spcBef>
                <a:defRPr/>
              </a:pPr>
              <a:r>
                <a:rPr kumimoji="1" lang="en-GB" altLang="zh-CN" sz="1600" b="1" dirty="0">
                  <a:solidFill>
                    <a:schemeClr val="accent2">
                      <a:lumMod val="50000"/>
                    </a:schemeClr>
                  </a:solidFill>
                  <a:latin typeface="Arial" pitchFamily="34" charset="0"/>
                  <a:ea typeface="宋体" pitchFamily="2" charset="-122"/>
                  <a:cs typeface="Arial" pitchFamily="34" charset="0"/>
                </a:rPr>
                <a:t>March, 2010</a:t>
              </a:r>
              <a:endParaRPr kumimoji="1" lang="zh-CN" altLang="en-US" sz="1600" b="1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4" name="组合 15"/>
          <p:cNvGrpSpPr>
            <a:grpSpLocks/>
          </p:cNvGrpSpPr>
          <p:nvPr/>
        </p:nvGrpSpPr>
        <p:grpSpPr bwMode="auto">
          <a:xfrm>
            <a:off x="6867525" y="1690688"/>
            <a:ext cx="1793875" cy="2903537"/>
            <a:chOff x="7440184" y="1690920"/>
            <a:chExt cx="1944000" cy="2903848"/>
          </a:xfrm>
        </p:grpSpPr>
        <p:pic>
          <p:nvPicPr>
            <p:cNvPr id="9225" name="图片 3" descr="DSC08439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944" y="1690920"/>
              <a:ext cx="1920000" cy="28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矩形标注 14"/>
            <p:cNvSpPr>
              <a:spLocks noChangeArrowheads="1"/>
            </p:cNvSpPr>
            <p:nvPr/>
          </p:nvSpPr>
          <p:spPr bwMode="auto">
            <a:xfrm>
              <a:off x="7440184" y="1714768"/>
              <a:ext cx="1944000" cy="2880000"/>
            </a:xfrm>
            <a:prstGeom prst="wedgeRectCallout">
              <a:avLst>
                <a:gd name="adj1" fmla="val -137023"/>
                <a:gd name="adj2" fmla="val 33583"/>
              </a:avLst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5" tIns="45712" rIns="91425" bIns="45712"/>
            <a:lstStyle>
              <a:lvl1pPr algn="l"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en-US" sz="2400" b="1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B8BBDA16-B978-433A-8A33-A07272D33D95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0243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7C866C-D5AF-45D8-A9D0-FD069AD5B438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00113" y="260350"/>
            <a:ext cx="7056437" cy="1079500"/>
          </a:xfrm>
        </p:spPr>
        <p:txBody>
          <a:bodyPr anchor="b" anchorCtr="1"/>
          <a:lstStyle/>
          <a:p>
            <a:pPr eaLnBrk="1" hangingPunct="1">
              <a:defRPr/>
            </a:pPr>
            <a:r>
              <a:rPr lang="zh-CN" altLang="en-US" sz="480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目录</a:t>
            </a:r>
            <a:endParaRPr lang="zh-CN" altLang="en-US" sz="4800" b="1" smtClean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258888" y="2276475"/>
            <a:ext cx="6172200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5.1  </a:t>
            </a:r>
            <a:r>
              <a:rPr kumimoji="1" lang="zh-CN" altLang="en-US" sz="36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化学平衡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5.2  </a:t>
            </a:r>
            <a:r>
              <a:rPr kumimoji="1" lang="zh-CN" altLang="en-US" sz="36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化学平衡系统的计算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5.3  </a:t>
            </a:r>
            <a:r>
              <a:rPr kumimoji="1" lang="zh-CN" altLang="en-US" sz="36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化学反应速率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3600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5.4  </a:t>
            </a:r>
            <a:r>
              <a:rPr kumimoji="1" lang="zh-CN" altLang="en-US" sz="3600" dirty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几种特殊的化学反应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3E81CE3-BEE9-42AB-9DC9-C178CFAD3CAD}" type="slidenum">
              <a:rPr lang="en-US" altLang="zh-CN" sz="1200" smtClean="0">
                <a:latin typeface="Arial Black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200" smtClean="0">
              <a:latin typeface="Arial Black" pitchFamily="34" charset="0"/>
            </a:endParaRPr>
          </a:p>
        </p:txBody>
      </p:sp>
      <p:sp>
        <p:nvSpPr>
          <p:cNvPr id="11267" name="Rectangle 16"/>
          <p:cNvSpPr>
            <a:spLocks noGrp="1" noChangeArrowheads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86D1145-8409-4896-80B4-97DCA1DC604B}" type="datetime1">
              <a:rPr lang="zh-CN" altLang="en-US" sz="1200" smtClean="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2018/10/29</a:t>
            </a:fld>
            <a:endParaRPr lang="en-US" altLang="zh-CN" sz="1200" smtClean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549275"/>
            <a:ext cx="4608512" cy="863600"/>
          </a:xfrm>
        </p:spPr>
        <p:txBody>
          <a:bodyPr anchorCtr="1"/>
          <a:lstStyle/>
          <a:p>
            <a:pPr eaLnBrk="1" hangingPunct="1">
              <a:defRPr/>
            </a:pPr>
            <a:r>
              <a:rPr lang="en-US" altLang="zh-CN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5.1  </a:t>
            </a:r>
            <a:r>
              <a:rPr lang="zh-CN" altLang="en-US" sz="40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化学平衡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8888" y="2190750"/>
            <a:ext cx="6553200" cy="3267075"/>
          </a:xfrm>
        </p:spPr>
        <p:txBody>
          <a:bodyPr/>
          <a:lstStyle/>
          <a:p>
            <a:pPr eaLnBrk="1" hangingPunct="1"/>
            <a:endParaRPr lang="en-US" altLang="zh-CN" dirty="0" smtClean="0">
              <a:solidFill>
                <a:srgbClr val="0000CC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5.1.1 </a:t>
            </a:r>
            <a:r>
              <a:rPr lang="zh-CN" altLang="en-US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非标准态反应</a:t>
            </a:r>
            <a:r>
              <a:rPr lang="en-US" altLang="zh-CN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Gibbs</a:t>
            </a:r>
            <a:r>
              <a:rPr lang="zh-CN" altLang="en-US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函数变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5.1.2 </a:t>
            </a:r>
            <a:r>
              <a:rPr lang="zh-CN" altLang="en-US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化学平衡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5.1.3 </a:t>
            </a:r>
            <a:r>
              <a:rPr lang="zh-CN" altLang="en-US" b="1" dirty="0" smtClean="0">
                <a:solidFill>
                  <a:srgbClr val="0000CC"/>
                </a:solidFill>
                <a:latin typeface="黑体" pitchFamily="2" charset="-122"/>
                <a:ea typeface="黑体" pitchFamily="2" charset="-122"/>
              </a:rPr>
              <a:t>多重平衡法则</a:t>
            </a:r>
            <a:endParaRPr lang="en-US" altLang="zh-CN" b="1" dirty="0" smtClean="0">
              <a:solidFill>
                <a:srgbClr val="0000CC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679950" y="49213"/>
            <a:ext cx="44640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zh-CN" altLang="en-US" sz="2200" i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</a:rPr>
              <a:t>西安交通大学理学院应用化学系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468313" y="1341438"/>
            <a:ext cx="8064500" cy="0"/>
          </a:xfrm>
          <a:prstGeom prst="line">
            <a:avLst/>
          </a:prstGeom>
          <a:ln w="28575"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 algn="ctr">
          <a:spcBef>
            <a:spcPct val="50000"/>
          </a:spcBef>
          <a:defRPr sz="2000" i="1" dirty="0" smtClean="0">
            <a:solidFill>
              <a:schemeClr val="bg2"/>
            </a:solidFill>
          </a:defRPr>
        </a:defPPr>
      </a:lstStyle>
    </a:tx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5379</TotalTime>
  <Words>3359</Words>
  <Application>Microsoft Office PowerPoint</Application>
  <PresentationFormat>全屏显示(4:3)</PresentationFormat>
  <Paragraphs>477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Arial Unicode MS</vt:lpstr>
      <vt:lpstr>Dotum</vt:lpstr>
      <vt:lpstr>DotumChe</vt:lpstr>
      <vt:lpstr>黑体</vt:lpstr>
      <vt:lpstr>华文行楷</vt:lpstr>
      <vt:lpstr>宋体</vt:lpstr>
      <vt:lpstr>Arial</vt:lpstr>
      <vt:lpstr>Arial Black</vt:lpstr>
      <vt:lpstr>Bookman Old Style</vt:lpstr>
      <vt:lpstr>Symbol</vt:lpstr>
      <vt:lpstr>Times New Roman</vt:lpstr>
      <vt:lpstr>Verdana</vt:lpstr>
      <vt:lpstr>Wingdings</vt:lpstr>
      <vt:lpstr>Pixel</vt:lpstr>
      <vt:lpstr>Photo Editor 照片</vt:lpstr>
      <vt:lpstr>公式</vt:lpstr>
      <vt:lpstr>Equation.3</vt:lpstr>
      <vt:lpstr>Equation</vt:lpstr>
      <vt:lpstr>Graph</vt:lpstr>
      <vt:lpstr>第五章 化学平衡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5.1  化学平衡</vt:lpstr>
      <vt:lpstr>PowerPoint 演示文稿</vt:lpstr>
      <vt:lpstr>化学平衡的特征 </vt:lpstr>
      <vt:lpstr>5.1.2  非标准态反应Gibbs函数变</vt:lpstr>
      <vt:lpstr>J 为反应商</vt:lpstr>
      <vt:lpstr>PowerPoint 演示文稿</vt:lpstr>
      <vt:lpstr>PowerPoint 演示文稿</vt:lpstr>
      <vt:lpstr>标准平衡常数</vt:lpstr>
      <vt:lpstr>  非标准态化学反应Gibbs函数变的等温式可写成下式：</vt:lpstr>
      <vt:lpstr>PowerPoint 演示文稿</vt:lpstr>
      <vt:lpstr>PowerPoint 演示文稿</vt:lpstr>
      <vt:lpstr>化学平衡的判定</vt:lpstr>
      <vt:lpstr>其它平衡常数</vt:lpstr>
      <vt:lpstr>PowerPoint 演示文稿</vt:lpstr>
      <vt:lpstr>Kc与Kp之间关系</vt:lpstr>
      <vt:lpstr>5.1.3     多重平衡法则</vt:lpstr>
      <vt:lpstr>多重平衡法则</vt:lpstr>
      <vt:lpstr>PowerPoint 演示文稿</vt:lpstr>
      <vt:lpstr>5.2化学平衡系统的计算</vt:lpstr>
      <vt:lpstr>5.2.1 标准平衡常数的计算</vt:lpstr>
      <vt:lpstr>自然界中氮的循环</vt:lpstr>
      <vt:lpstr>固     氮</vt:lpstr>
      <vt:lpstr>固     氮</vt:lpstr>
      <vt:lpstr>PowerPoint 演示文稿</vt:lpstr>
      <vt:lpstr>PowerPoint 演示文稿</vt:lpstr>
      <vt:lpstr>5.2.2  平衡系统中各物质的量及转化率的计算</vt:lpstr>
      <vt:lpstr>PowerPoint 演示文稿</vt:lpstr>
      <vt:lpstr>PowerPoint 演示文稿</vt:lpstr>
      <vt:lpstr>PowerPoint 演示文稿</vt:lpstr>
      <vt:lpstr>5.2.3  化学平衡的移动 </vt:lpstr>
      <vt:lpstr>浓度对化学平衡的影响</vt:lpstr>
      <vt:lpstr>压力对化学平衡的影响</vt:lpstr>
      <vt:lpstr>总压对平衡的影响</vt:lpstr>
      <vt:lpstr>PowerPoint 演示文稿</vt:lpstr>
      <vt:lpstr>温度对化学平衡的影响</vt:lpstr>
      <vt:lpstr>PowerPoint 演示文稿</vt:lpstr>
      <vt:lpstr>PowerPoint 演示文稿</vt:lpstr>
      <vt:lpstr>PowerPoint 演示文稿</vt:lpstr>
      <vt:lpstr>温度对化学平衡的影响</vt:lpstr>
      <vt:lpstr>PowerPoint 演示文稿</vt:lpstr>
      <vt:lpstr>总结</vt:lpstr>
      <vt:lpstr>作业：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PVDF基高储能聚合物研究 </dc:title>
  <dc:creator>微软用户</dc:creator>
  <cp:lastModifiedBy>Windows 用户</cp:lastModifiedBy>
  <cp:revision>316</cp:revision>
  <dcterms:created xsi:type="dcterms:W3CDTF">2010-04-06T12:52:33Z</dcterms:created>
  <dcterms:modified xsi:type="dcterms:W3CDTF">2018-10-29T02:12:59Z</dcterms:modified>
</cp:coreProperties>
</file>